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724" r:id="rId4"/>
    <p:sldMasterId id="2147483750" r:id="rId5"/>
    <p:sldMasterId id="2147483763" r:id="rId6"/>
    <p:sldMasterId id="2147483776" r:id="rId7"/>
    <p:sldMasterId id="2147483789" r:id="rId8"/>
    <p:sldMasterId id="2147483802" r:id="rId9"/>
    <p:sldMasterId id="2147483815" r:id="rId10"/>
    <p:sldMasterId id="2147483828" r:id="rId11"/>
  </p:sldMasterIdLst>
  <p:notesMasterIdLst>
    <p:notesMasterId r:id="rId24"/>
  </p:notesMasterIdLst>
  <p:sldIdLst>
    <p:sldId id="579" r:id="rId12"/>
    <p:sldId id="256" r:id="rId13"/>
    <p:sldId id="258" r:id="rId14"/>
    <p:sldId id="275" r:id="rId15"/>
    <p:sldId id="264" r:id="rId16"/>
    <p:sldId id="266" r:id="rId17"/>
    <p:sldId id="267" r:id="rId18"/>
    <p:sldId id="268" r:id="rId19"/>
    <p:sldId id="269" r:id="rId20"/>
    <p:sldId id="270"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52645-E613-4CC6-A34D-A63893092592}"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ZA"/>
        </a:p>
      </dgm:t>
    </dgm:pt>
    <dgm:pt modelId="{774B20CA-6059-411E-AD9D-DA2363D1589B}">
      <dgm:prSet phldrT="[Text]" custT="1">
        <dgm:style>
          <a:lnRef idx="0">
            <a:schemeClr val="accent1"/>
          </a:lnRef>
          <a:fillRef idx="3">
            <a:schemeClr val="accent1"/>
          </a:fillRef>
          <a:effectRef idx="3">
            <a:schemeClr val="accent1"/>
          </a:effectRef>
          <a:fontRef idx="minor">
            <a:schemeClr val="lt1"/>
          </a:fontRef>
        </dgm:style>
      </dgm:prSet>
      <dgm:spPr>
        <a:solidFill>
          <a:srgbClr val="002060"/>
        </a:solidFill>
      </dgm:spPr>
      <dgm:t>
        <a:bodyPr/>
        <a:lstStyle/>
        <a:p>
          <a:r>
            <a:rPr lang="en-ZA" sz="1600" b="1" dirty="0"/>
            <a:t>GIZ </a:t>
          </a:r>
          <a:r>
            <a:rPr lang="en-ZA" sz="1600" b="1" dirty="0" err="1"/>
            <a:t>ABioSA</a:t>
          </a:r>
          <a:r>
            <a:rPr lang="en-ZA" sz="1600" b="1" dirty="0"/>
            <a:t> phase II (2021 - 2024) objective</a:t>
          </a:r>
        </a:p>
        <a:p>
          <a:r>
            <a:rPr lang="en-GB" sz="1600" dirty="0">
              <a:ea typeface="Century Gothic" panose="020B0502020202020204" pitchFamily="34" charset="0"/>
              <a:cs typeface="Arial" panose="020B0604020202020204" pitchFamily="34" charset="0"/>
            </a:rPr>
            <a:t>Support the development of a resilient </a:t>
          </a:r>
          <a:r>
            <a:rPr lang="en-GB" sz="1600" b="1" u="sng" dirty="0">
              <a:ea typeface="Century Gothic" panose="020B0502020202020204" pitchFamily="34" charset="0"/>
              <a:cs typeface="Arial" panose="020B0604020202020204" pitchFamily="34" charset="0"/>
            </a:rPr>
            <a:t>gender-responsive</a:t>
          </a:r>
          <a:r>
            <a:rPr lang="en-GB" sz="1600" b="1" i="1" dirty="0">
              <a:ea typeface="Century Gothic" panose="020B0502020202020204" pitchFamily="34" charset="0"/>
              <a:cs typeface="Arial" panose="020B0604020202020204" pitchFamily="34" charset="0"/>
            </a:rPr>
            <a:t> </a:t>
          </a:r>
          <a:r>
            <a:rPr lang="en-GB" sz="1600" b="1" i="1" u="sng" dirty="0">
              <a:ea typeface="Century Gothic" panose="020B0502020202020204" pitchFamily="34" charset="0"/>
              <a:cs typeface="Arial" panose="020B0604020202020204" pitchFamily="34" charset="0"/>
            </a:rPr>
            <a:t>ABS-compliant</a:t>
          </a:r>
          <a:r>
            <a:rPr lang="en-GB" sz="1600" b="1" i="1" dirty="0">
              <a:ea typeface="Century Gothic" panose="020B0502020202020204" pitchFamily="34" charset="0"/>
              <a:cs typeface="Arial" panose="020B0604020202020204" pitchFamily="34" charset="0"/>
            </a:rPr>
            <a:t> southern African </a:t>
          </a:r>
          <a:r>
            <a:rPr lang="en-GB" sz="1600" dirty="0" err="1">
              <a:ea typeface="Century Gothic" panose="020B0502020202020204" pitchFamily="34" charset="0"/>
              <a:cs typeface="Arial" panose="020B0604020202020204" pitchFamily="34" charset="0"/>
            </a:rPr>
            <a:t>biotrade</a:t>
          </a:r>
          <a:r>
            <a:rPr lang="en-GB" sz="1600" dirty="0">
              <a:ea typeface="Century Gothic" panose="020B0502020202020204" pitchFamily="34" charset="0"/>
              <a:cs typeface="Arial" panose="020B0604020202020204" pitchFamily="34" charset="0"/>
            </a:rPr>
            <a:t> sector, through a </a:t>
          </a:r>
          <a:r>
            <a:rPr lang="en-GB" sz="1600" b="1" u="sng" dirty="0">
              <a:ea typeface="Century Gothic" panose="020B0502020202020204" pitchFamily="34" charset="0"/>
              <a:cs typeface="Arial" panose="020B0604020202020204" pitchFamily="34" charset="0"/>
            </a:rPr>
            <a:t>systemic competitiveness</a:t>
          </a:r>
          <a:r>
            <a:rPr lang="en-GB" sz="1600" dirty="0">
              <a:ea typeface="Century Gothic" panose="020B0502020202020204" pitchFamily="34" charset="0"/>
              <a:cs typeface="Arial" panose="020B0604020202020204" pitchFamily="34" charset="0"/>
            </a:rPr>
            <a:t> approach to increase market access for </a:t>
          </a:r>
          <a:r>
            <a:rPr lang="en-GB" sz="1600" dirty="0">
              <a:ea typeface="Century Gothic" panose="020B0502020202020204" pitchFamily="34" charset="0"/>
              <a:cs typeface="Tahoma" panose="020B0604030504040204" pitchFamily="34" charset="0"/>
            </a:rPr>
            <a:t>value-added natural ingredients and products.</a:t>
          </a:r>
          <a:endParaRPr lang="en-ZA" sz="1600" dirty="0">
            <a:solidFill>
              <a:schemeClr val="bg1"/>
            </a:solidFill>
          </a:endParaRPr>
        </a:p>
      </dgm:t>
    </dgm:pt>
    <dgm:pt modelId="{368F5B29-DD01-4238-86D6-CD5C7602B73C}" type="parTrans" cxnId="{48847BF4-3279-4592-846F-590C8C46C707}">
      <dgm:prSet/>
      <dgm:spPr/>
      <dgm:t>
        <a:bodyPr/>
        <a:lstStyle/>
        <a:p>
          <a:endParaRPr lang="en-ZA"/>
        </a:p>
      </dgm:t>
    </dgm:pt>
    <dgm:pt modelId="{391069CF-6B78-4752-B74B-FB4C56E7A586}" type="sibTrans" cxnId="{48847BF4-3279-4592-846F-590C8C46C707}">
      <dgm:prSet/>
      <dgm:spPr/>
      <dgm:t>
        <a:bodyPr/>
        <a:lstStyle/>
        <a:p>
          <a:endParaRPr lang="en-ZA"/>
        </a:p>
      </dgm:t>
    </dgm:pt>
    <dgm:pt modelId="{30B5C290-B6DA-4957-BEA8-9A5E7A938DA4}">
      <dgm:prSet phldrT="[Text]" custT="1">
        <dgm:style>
          <a:lnRef idx="0">
            <a:schemeClr val="accent1"/>
          </a:lnRef>
          <a:fillRef idx="3">
            <a:schemeClr val="accent1"/>
          </a:fillRef>
          <a:effectRef idx="3">
            <a:schemeClr val="accent1"/>
          </a:effectRef>
          <a:fontRef idx="minor">
            <a:schemeClr val="lt1"/>
          </a:fontRef>
        </dgm:style>
      </dgm:prSet>
      <dgm:spPr>
        <a:solidFill>
          <a:srgbClr val="002060"/>
        </a:solidFill>
      </dgm:spPr>
      <dgm:t>
        <a:bodyPr/>
        <a:lstStyle/>
        <a:p>
          <a:r>
            <a:rPr lang="en-GB" sz="1600" dirty="0">
              <a:effectLst/>
            </a:rPr>
            <a:t>Fostering southern African SMME innovation and growth with technical and financial support </a:t>
          </a:r>
        </a:p>
        <a:p>
          <a:r>
            <a:rPr lang="en-GB" sz="1600" dirty="0">
              <a:effectLst/>
            </a:rPr>
            <a:t>(micro-level)</a:t>
          </a:r>
          <a:r>
            <a:rPr lang="de-DE" sz="1600" dirty="0">
              <a:effectLst/>
            </a:rPr>
            <a:t>.</a:t>
          </a:r>
          <a:endParaRPr lang="en-ZA" sz="1600" dirty="0"/>
        </a:p>
      </dgm:t>
    </dgm:pt>
    <dgm:pt modelId="{DD209F3B-ECA1-4C9D-ADC7-3722534232BA}" type="parTrans" cxnId="{94F0222E-16FD-428F-A66A-11CF6E0AA1F1}">
      <dgm:prSet/>
      <dgm:spPr/>
      <dgm:t>
        <a:bodyPr/>
        <a:lstStyle/>
        <a:p>
          <a:endParaRPr lang="en-ZA"/>
        </a:p>
      </dgm:t>
    </dgm:pt>
    <dgm:pt modelId="{BB76148F-986D-49EB-BD5B-75695319E768}" type="sibTrans" cxnId="{94F0222E-16FD-428F-A66A-11CF6E0AA1F1}">
      <dgm:prSet/>
      <dgm:spPr/>
      <dgm:t>
        <a:bodyPr/>
        <a:lstStyle/>
        <a:p>
          <a:endParaRPr lang="en-ZA"/>
        </a:p>
      </dgm:t>
    </dgm:pt>
    <dgm:pt modelId="{A6BC92D1-3211-46A5-B01E-3E9DE65CA3AA}">
      <dgm:prSet phldrT="[Text]" custT="1">
        <dgm:style>
          <a:lnRef idx="0">
            <a:schemeClr val="accent1"/>
          </a:lnRef>
          <a:fillRef idx="3">
            <a:schemeClr val="accent1"/>
          </a:fillRef>
          <a:effectRef idx="3">
            <a:schemeClr val="accent1"/>
          </a:effectRef>
          <a:fontRef idx="minor">
            <a:schemeClr val="lt1"/>
          </a:fontRef>
        </dgm:style>
      </dgm:prSet>
      <dgm:spPr>
        <a:solidFill>
          <a:srgbClr val="002060"/>
        </a:solidFill>
      </dgm:spPr>
      <dgm:t>
        <a:bodyPr/>
        <a:lstStyle/>
        <a:p>
          <a:br>
            <a:rPr lang="en-ZA" sz="1600" b="1" dirty="0"/>
          </a:br>
          <a:r>
            <a:rPr lang="en-GB" sz="1600" dirty="0">
              <a:effectLst/>
            </a:rPr>
            <a:t>Support the strengthening the sector through sector-level technical and financial assistance </a:t>
          </a:r>
        </a:p>
        <a:p>
          <a:r>
            <a:rPr lang="en-GB" sz="1600" dirty="0">
              <a:effectLst/>
            </a:rPr>
            <a:t>(meso-level)</a:t>
          </a:r>
          <a:endParaRPr lang="en-ZA" sz="1600" dirty="0"/>
        </a:p>
      </dgm:t>
    </dgm:pt>
    <dgm:pt modelId="{C48200EF-7B3E-4415-BDE8-E469FBD35B4B}" type="parTrans" cxnId="{D1E344AF-2785-4A69-8B89-AB3D3BAB94DE}">
      <dgm:prSet/>
      <dgm:spPr/>
      <dgm:t>
        <a:bodyPr/>
        <a:lstStyle/>
        <a:p>
          <a:endParaRPr lang="en-ZA"/>
        </a:p>
      </dgm:t>
    </dgm:pt>
    <dgm:pt modelId="{3EC06865-C22E-4987-8152-09F97AF9F17E}" type="sibTrans" cxnId="{D1E344AF-2785-4A69-8B89-AB3D3BAB94DE}">
      <dgm:prSet/>
      <dgm:spPr/>
      <dgm:t>
        <a:bodyPr/>
        <a:lstStyle/>
        <a:p>
          <a:endParaRPr lang="en-ZA"/>
        </a:p>
      </dgm:t>
    </dgm:pt>
    <dgm:pt modelId="{4E83E9C2-55D8-4E08-A97A-6EB5BD041509}">
      <dgm:prSet phldrT="[Text]" custT="1">
        <dgm:style>
          <a:lnRef idx="0">
            <a:schemeClr val="accent1"/>
          </a:lnRef>
          <a:fillRef idx="3">
            <a:schemeClr val="accent1"/>
          </a:fillRef>
          <a:effectRef idx="3">
            <a:schemeClr val="accent1"/>
          </a:effectRef>
          <a:fontRef idx="minor">
            <a:schemeClr val="lt1"/>
          </a:fontRef>
        </dgm:style>
      </dgm:prSet>
      <dgm:spPr>
        <a:solidFill>
          <a:srgbClr val="002060"/>
        </a:solidFill>
      </dgm:spPr>
      <dgm:t>
        <a:bodyPr/>
        <a:lstStyle/>
        <a:p>
          <a:r>
            <a:rPr lang="en-GB" sz="1600" dirty="0">
              <a:effectLst/>
            </a:rPr>
            <a:t>Developing and brokering of knowledge products, tools and processes as a </a:t>
          </a:r>
          <a:r>
            <a:rPr lang="en-GB" sz="1600" u="sng" dirty="0">
              <a:effectLst/>
            </a:rPr>
            <a:t>vehicle</a:t>
          </a:r>
          <a:r>
            <a:rPr lang="en-GB" sz="1600" dirty="0">
              <a:effectLst/>
            </a:rPr>
            <a:t> for stakeholder engagement </a:t>
          </a:r>
          <a:br>
            <a:rPr lang="en-GB" sz="1600" dirty="0">
              <a:effectLst/>
            </a:rPr>
          </a:br>
          <a:r>
            <a:rPr lang="en-GB" sz="1600" dirty="0">
              <a:effectLst/>
            </a:rPr>
            <a:t>(micro-, meso- and macro-levels)</a:t>
          </a:r>
          <a:endParaRPr lang="en-ZA" sz="1600" dirty="0"/>
        </a:p>
      </dgm:t>
    </dgm:pt>
    <dgm:pt modelId="{3361E8BF-4A66-4934-B42E-F22A3BF81DF8}" type="parTrans" cxnId="{F8B7B361-80B9-4A70-8231-2294681E541C}">
      <dgm:prSet/>
      <dgm:spPr/>
      <dgm:t>
        <a:bodyPr/>
        <a:lstStyle/>
        <a:p>
          <a:endParaRPr lang="en-ZA"/>
        </a:p>
      </dgm:t>
    </dgm:pt>
    <dgm:pt modelId="{6EE6B403-E64C-42E7-AE6C-A2CBDF81B37B}" type="sibTrans" cxnId="{F8B7B361-80B9-4A70-8231-2294681E541C}">
      <dgm:prSet/>
      <dgm:spPr/>
      <dgm:t>
        <a:bodyPr/>
        <a:lstStyle/>
        <a:p>
          <a:endParaRPr lang="en-ZA"/>
        </a:p>
      </dgm:t>
    </dgm:pt>
    <dgm:pt modelId="{86B7A807-900A-4C29-B8D5-06486011DF61}" type="pres">
      <dgm:prSet presAssocID="{0CC52645-E613-4CC6-A34D-A63893092592}" presName="hierChild1" presStyleCnt="0">
        <dgm:presLayoutVars>
          <dgm:orgChart val="1"/>
          <dgm:chPref val="1"/>
          <dgm:dir/>
          <dgm:animOne val="branch"/>
          <dgm:animLvl val="lvl"/>
          <dgm:resizeHandles/>
        </dgm:presLayoutVars>
      </dgm:prSet>
      <dgm:spPr/>
    </dgm:pt>
    <dgm:pt modelId="{1BE63EA9-70A3-4341-AEA9-EE32B5B1D71A}" type="pres">
      <dgm:prSet presAssocID="{774B20CA-6059-411E-AD9D-DA2363D1589B}" presName="hierRoot1" presStyleCnt="0">
        <dgm:presLayoutVars>
          <dgm:hierBranch val="init"/>
        </dgm:presLayoutVars>
      </dgm:prSet>
      <dgm:spPr/>
    </dgm:pt>
    <dgm:pt modelId="{ECA4615C-A1D8-481E-807B-53738E6BA518}" type="pres">
      <dgm:prSet presAssocID="{774B20CA-6059-411E-AD9D-DA2363D1589B}" presName="rootComposite1" presStyleCnt="0"/>
      <dgm:spPr/>
    </dgm:pt>
    <dgm:pt modelId="{79E9CD0B-3CFC-4606-B1B4-2875F45BF172}" type="pres">
      <dgm:prSet presAssocID="{774B20CA-6059-411E-AD9D-DA2363D1589B}" presName="rootText1" presStyleLbl="node0" presStyleIdx="0" presStyleCnt="1" custScaleX="312042" custScaleY="150725" custLinFactNeighborX="1736" custLinFactNeighborY="699">
        <dgm:presLayoutVars>
          <dgm:chPref val="3"/>
        </dgm:presLayoutVars>
      </dgm:prSet>
      <dgm:spPr/>
    </dgm:pt>
    <dgm:pt modelId="{3F2A3D39-C846-4DDF-AC55-3B4BAB693C1F}" type="pres">
      <dgm:prSet presAssocID="{774B20CA-6059-411E-AD9D-DA2363D1589B}" presName="rootConnector1" presStyleLbl="node1" presStyleIdx="0" presStyleCnt="0"/>
      <dgm:spPr/>
    </dgm:pt>
    <dgm:pt modelId="{E507062E-283E-46AB-A502-4C5D7BD3B550}" type="pres">
      <dgm:prSet presAssocID="{774B20CA-6059-411E-AD9D-DA2363D1589B}" presName="hierChild2" presStyleCnt="0"/>
      <dgm:spPr/>
    </dgm:pt>
    <dgm:pt modelId="{62AB8119-700F-4A33-9EEC-D4A6FA471CC0}" type="pres">
      <dgm:prSet presAssocID="{DD209F3B-ECA1-4C9D-ADC7-3722534232BA}" presName="Name37" presStyleLbl="parChTrans1D2" presStyleIdx="0" presStyleCnt="3"/>
      <dgm:spPr/>
    </dgm:pt>
    <dgm:pt modelId="{FABE1F2A-8DF3-4713-B94C-F53619AA1A16}" type="pres">
      <dgm:prSet presAssocID="{30B5C290-B6DA-4957-BEA8-9A5E7A938DA4}" presName="hierRoot2" presStyleCnt="0">
        <dgm:presLayoutVars>
          <dgm:hierBranch val="init"/>
        </dgm:presLayoutVars>
      </dgm:prSet>
      <dgm:spPr/>
    </dgm:pt>
    <dgm:pt modelId="{190E04C1-C701-469B-AEDE-43361DDB7E24}" type="pres">
      <dgm:prSet presAssocID="{30B5C290-B6DA-4957-BEA8-9A5E7A938DA4}" presName="rootComposite" presStyleCnt="0"/>
      <dgm:spPr/>
    </dgm:pt>
    <dgm:pt modelId="{1824F24F-F676-4686-B7A6-59D27B0CD526}" type="pres">
      <dgm:prSet presAssocID="{30B5C290-B6DA-4957-BEA8-9A5E7A938DA4}" presName="rootText" presStyleLbl="node2" presStyleIdx="0" presStyleCnt="3" custScaleY="126632" custLinFactNeighborX="-1471" custLinFactNeighborY="55860">
        <dgm:presLayoutVars>
          <dgm:chPref val="3"/>
        </dgm:presLayoutVars>
      </dgm:prSet>
      <dgm:spPr/>
    </dgm:pt>
    <dgm:pt modelId="{81E81A2A-B3C6-4765-886B-428EEF549793}" type="pres">
      <dgm:prSet presAssocID="{30B5C290-B6DA-4957-BEA8-9A5E7A938DA4}" presName="rootConnector" presStyleLbl="node2" presStyleIdx="0" presStyleCnt="3"/>
      <dgm:spPr/>
    </dgm:pt>
    <dgm:pt modelId="{A9579323-1B82-426A-87FE-89ABAA3BC19E}" type="pres">
      <dgm:prSet presAssocID="{30B5C290-B6DA-4957-BEA8-9A5E7A938DA4}" presName="hierChild4" presStyleCnt="0"/>
      <dgm:spPr/>
    </dgm:pt>
    <dgm:pt modelId="{6B0C0F63-16DE-4B77-91FF-3053DED3558B}" type="pres">
      <dgm:prSet presAssocID="{30B5C290-B6DA-4957-BEA8-9A5E7A938DA4}" presName="hierChild5" presStyleCnt="0"/>
      <dgm:spPr/>
    </dgm:pt>
    <dgm:pt modelId="{CE6B9206-1879-4781-BD85-4A7B2FC70FEC}" type="pres">
      <dgm:prSet presAssocID="{C48200EF-7B3E-4415-BDE8-E469FBD35B4B}" presName="Name37" presStyleLbl="parChTrans1D2" presStyleIdx="1" presStyleCnt="3"/>
      <dgm:spPr/>
    </dgm:pt>
    <dgm:pt modelId="{6C7D50CE-4825-46CA-8B7C-C134FB049BA6}" type="pres">
      <dgm:prSet presAssocID="{A6BC92D1-3211-46A5-B01E-3E9DE65CA3AA}" presName="hierRoot2" presStyleCnt="0">
        <dgm:presLayoutVars>
          <dgm:hierBranch val="init"/>
        </dgm:presLayoutVars>
      </dgm:prSet>
      <dgm:spPr/>
    </dgm:pt>
    <dgm:pt modelId="{A2F7153D-62CD-47FD-8E6C-FEA24C8F5D9D}" type="pres">
      <dgm:prSet presAssocID="{A6BC92D1-3211-46A5-B01E-3E9DE65CA3AA}" presName="rootComposite" presStyleCnt="0"/>
      <dgm:spPr/>
    </dgm:pt>
    <dgm:pt modelId="{4574FF2D-EC84-4892-905F-B07B8774D103}" type="pres">
      <dgm:prSet presAssocID="{A6BC92D1-3211-46A5-B01E-3E9DE65CA3AA}" presName="rootText" presStyleLbl="node2" presStyleIdx="1" presStyleCnt="3" custScaleY="126632" custLinFactNeighborX="-976" custLinFactNeighborY="49259">
        <dgm:presLayoutVars>
          <dgm:chPref val="3"/>
        </dgm:presLayoutVars>
      </dgm:prSet>
      <dgm:spPr/>
    </dgm:pt>
    <dgm:pt modelId="{F40A30F5-E8BA-414F-B9BF-71E8509DD62C}" type="pres">
      <dgm:prSet presAssocID="{A6BC92D1-3211-46A5-B01E-3E9DE65CA3AA}" presName="rootConnector" presStyleLbl="node2" presStyleIdx="1" presStyleCnt="3"/>
      <dgm:spPr/>
    </dgm:pt>
    <dgm:pt modelId="{6F1F7B5D-3B0D-476D-AA36-62005DEDB35D}" type="pres">
      <dgm:prSet presAssocID="{A6BC92D1-3211-46A5-B01E-3E9DE65CA3AA}" presName="hierChild4" presStyleCnt="0"/>
      <dgm:spPr/>
    </dgm:pt>
    <dgm:pt modelId="{AB0EAC96-43F0-402E-9FF9-0116ECB8BDF4}" type="pres">
      <dgm:prSet presAssocID="{A6BC92D1-3211-46A5-B01E-3E9DE65CA3AA}" presName="hierChild5" presStyleCnt="0"/>
      <dgm:spPr/>
    </dgm:pt>
    <dgm:pt modelId="{11887F07-72A8-466A-83AB-D1B614B65DAB}" type="pres">
      <dgm:prSet presAssocID="{3361E8BF-4A66-4934-B42E-F22A3BF81DF8}" presName="Name37" presStyleLbl="parChTrans1D2" presStyleIdx="2" presStyleCnt="3"/>
      <dgm:spPr/>
    </dgm:pt>
    <dgm:pt modelId="{C20EE45F-7227-4FBD-84C3-6512AB3461EB}" type="pres">
      <dgm:prSet presAssocID="{4E83E9C2-55D8-4E08-A97A-6EB5BD041509}" presName="hierRoot2" presStyleCnt="0">
        <dgm:presLayoutVars>
          <dgm:hierBranch val="init"/>
        </dgm:presLayoutVars>
      </dgm:prSet>
      <dgm:spPr/>
    </dgm:pt>
    <dgm:pt modelId="{65C387E7-C0B4-460F-A99C-D16D347B1824}" type="pres">
      <dgm:prSet presAssocID="{4E83E9C2-55D8-4E08-A97A-6EB5BD041509}" presName="rootComposite" presStyleCnt="0"/>
      <dgm:spPr/>
    </dgm:pt>
    <dgm:pt modelId="{DC9AEF67-D325-4867-B00D-5DDA780F5B0C}" type="pres">
      <dgm:prSet presAssocID="{4E83E9C2-55D8-4E08-A97A-6EB5BD041509}" presName="rootText" presStyleLbl="node2" presStyleIdx="2" presStyleCnt="3" custScaleY="126633" custLinFactNeighborX="-4498" custLinFactNeighborY="49259">
        <dgm:presLayoutVars>
          <dgm:chPref val="3"/>
        </dgm:presLayoutVars>
      </dgm:prSet>
      <dgm:spPr/>
    </dgm:pt>
    <dgm:pt modelId="{29F542C1-9676-41EB-8867-E98C0FEC23F3}" type="pres">
      <dgm:prSet presAssocID="{4E83E9C2-55D8-4E08-A97A-6EB5BD041509}" presName="rootConnector" presStyleLbl="node2" presStyleIdx="2" presStyleCnt="3"/>
      <dgm:spPr/>
    </dgm:pt>
    <dgm:pt modelId="{E43A6EA6-751E-4ED8-B28D-FB18B8E34697}" type="pres">
      <dgm:prSet presAssocID="{4E83E9C2-55D8-4E08-A97A-6EB5BD041509}" presName="hierChild4" presStyleCnt="0"/>
      <dgm:spPr/>
    </dgm:pt>
    <dgm:pt modelId="{3EE5E587-F28D-459E-A5C6-BFB61BD58776}" type="pres">
      <dgm:prSet presAssocID="{4E83E9C2-55D8-4E08-A97A-6EB5BD041509}" presName="hierChild5" presStyleCnt="0"/>
      <dgm:spPr/>
    </dgm:pt>
    <dgm:pt modelId="{1A3B4052-EF32-4212-A787-5458EAD640D5}" type="pres">
      <dgm:prSet presAssocID="{774B20CA-6059-411E-AD9D-DA2363D1589B}" presName="hierChild3" presStyleCnt="0"/>
      <dgm:spPr/>
    </dgm:pt>
  </dgm:ptLst>
  <dgm:cxnLst>
    <dgm:cxn modelId="{C830610F-FFD3-4603-A622-60A117C2BCFC}" type="presOf" srcId="{30B5C290-B6DA-4957-BEA8-9A5E7A938DA4}" destId="{81E81A2A-B3C6-4765-886B-428EEF549793}" srcOrd="1" destOrd="0" presId="urn:microsoft.com/office/officeart/2005/8/layout/orgChart1"/>
    <dgm:cxn modelId="{1A9FD119-9E9F-4E1A-8ACF-65A145C46142}" type="presOf" srcId="{774B20CA-6059-411E-AD9D-DA2363D1589B}" destId="{79E9CD0B-3CFC-4606-B1B4-2875F45BF172}" srcOrd="0" destOrd="0" presId="urn:microsoft.com/office/officeart/2005/8/layout/orgChart1"/>
    <dgm:cxn modelId="{FC81F62D-EF68-40A5-B680-D44B3B5F31C5}" type="presOf" srcId="{0CC52645-E613-4CC6-A34D-A63893092592}" destId="{86B7A807-900A-4C29-B8D5-06486011DF61}" srcOrd="0" destOrd="0" presId="urn:microsoft.com/office/officeart/2005/8/layout/orgChart1"/>
    <dgm:cxn modelId="{94F0222E-16FD-428F-A66A-11CF6E0AA1F1}" srcId="{774B20CA-6059-411E-AD9D-DA2363D1589B}" destId="{30B5C290-B6DA-4957-BEA8-9A5E7A938DA4}" srcOrd="0" destOrd="0" parTransId="{DD209F3B-ECA1-4C9D-ADC7-3722534232BA}" sibTransId="{BB76148F-986D-49EB-BD5B-75695319E768}"/>
    <dgm:cxn modelId="{CFD98B32-DBF2-4BBD-B116-1EC063EFC1D9}" type="presOf" srcId="{C48200EF-7B3E-4415-BDE8-E469FBD35B4B}" destId="{CE6B9206-1879-4781-BD85-4A7B2FC70FEC}" srcOrd="0" destOrd="0" presId="urn:microsoft.com/office/officeart/2005/8/layout/orgChart1"/>
    <dgm:cxn modelId="{AC0B7640-1BDD-44DF-9E69-7A266EA84149}" type="presOf" srcId="{774B20CA-6059-411E-AD9D-DA2363D1589B}" destId="{3F2A3D39-C846-4DDF-AC55-3B4BAB693C1F}" srcOrd="1" destOrd="0" presId="urn:microsoft.com/office/officeart/2005/8/layout/orgChart1"/>
    <dgm:cxn modelId="{F8B7B361-80B9-4A70-8231-2294681E541C}" srcId="{774B20CA-6059-411E-AD9D-DA2363D1589B}" destId="{4E83E9C2-55D8-4E08-A97A-6EB5BD041509}" srcOrd="2" destOrd="0" parTransId="{3361E8BF-4A66-4934-B42E-F22A3BF81DF8}" sibTransId="{6EE6B403-E64C-42E7-AE6C-A2CBDF81B37B}"/>
    <dgm:cxn modelId="{05B54568-43D9-4E2D-89E5-041593726E85}" type="presOf" srcId="{A6BC92D1-3211-46A5-B01E-3E9DE65CA3AA}" destId="{4574FF2D-EC84-4892-905F-B07B8774D103}" srcOrd="0" destOrd="0" presId="urn:microsoft.com/office/officeart/2005/8/layout/orgChart1"/>
    <dgm:cxn modelId="{9A03DE69-2F25-4338-8B3D-8FD803D0C2FD}" type="presOf" srcId="{3361E8BF-4A66-4934-B42E-F22A3BF81DF8}" destId="{11887F07-72A8-466A-83AB-D1B614B65DAB}" srcOrd="0" destOrd="0" presId="urn:microsoft.com/office/officeart/2005/8/layout/orgChart1"/>
    <dgm:cxn modelId="{9BD72851-22A6-4AA0-B03D-4C559C94B13C}" type="presOf" srcId="{A6BC92D1-3211-46A5-B01E-3E9DE65CA3AA}" destId="{F40A30F5-E8BA-414F-B9BF-71E8509DD62C}" srcOrd="1" destOrd="0" presId="urn:microsoft.com/office/officeart/2005/8/layout/orgChart1"/>
    <dgm:cxn modelId="{D1E344AF-2785-4A69-8B89-AB3D3BAB94DE}" srcId="{774B20CA-6059-411E-AD9D-DA2363D1589B}" destId="{A6BC92D1-3211-46A5-B01E-3E9DE65CA3AA}" srcOrd="1" destOrd="0" parTransId="{C48200EF-7B3E-4415-BDE8-E469FBD35B4B}" sibTransId="{3EC06865-C22E-4987-8152-09F97AF9F17E}"/>
    <dgm:cxn modelId="{B8C4EEDB-C0FD-4737-B9A7-ADDB595D40A5}" type="presOf" srcId="{4E83E9C2-55D8-4E08-A97A-6EB5BD041509}" destId="{29F542C1-9676-41EB-8867-E98C0FEC23F3}" srcOrd="1" destOrd="0" presId="urn:microsoft.com/office/officeart/2005/8/layout/orgChart1"/>
    <dgm:cxn modelId="{A198F3DE-5467-4E29-818D-F55EC8F85EAF}" type="presOf" srcId="{4E83E9C2-55D8-4E08-A97A-6EB5BD041509}" destId="{DC9AEF67-D325-4867-B00D-5DDA780F5B0C}" srcOrd="0" destOrd="0" presId="urn:microsoft.com/office/officeart/2005/8/layout/orgChart1"/>
    <dgm:cxn modelId="{BFFCF4DF-220D-42FE-9204-D23FD6457543}" type="presOf" srcId="{30B5C290-B6DA-4957-BEA8-9A5E7A938DA4}" destId="{1824F24F-F676-4686-B7A6-59D27B0CD526}" srcOrd="0" destOrd="0" presId="urn:microsoft.com/office/officeart/2005/8/layout/orgChart1"/>
    <dgm:cxn modelId="{48847BF4-3279-4592-846F-590C8C46C707}" srcId="{0CC52645-E613-4CC6-A34D-A63893092592}" destId="{774B20CA-6059-411E-AD9D-DA2363D1589B}" srcOrd="0" destOrd="0" parTransId="{368F5B29-DD01-4238-86D6-CD5C7602B73C}" sibTransId="{391069CF-6B78-4752-B74B-FB4C56E7A586}"/>
    <dgm:cxn modelId="{630FCAF9-009A-47AF-9F2F-5261EF4525F1}" type="presOf" srcId="{DD209F3B-ECA1-4C9D-ADC7-3722534232BA}" destId="{62AB8119-700F-4A33-9EEC-D4A6FA471CC0}" srcOrd="0" destOrd="0" presId="urn:microsoft.com/office/officeart/2005/8/layout/orgChart1"/>
    <dgm:cxn modelId="{C5932111-73E7-4968-B081-DA907902D803}" type="presParOf" srcId="{86B7A807-900A-4C29-B8D5-06486011DF61}" destId="{1BE63EA9-70A3-4341-AEA9-EE32B5B1D71A}" srcOrd="0" destOrd="0" presId="urn:microsoft.com/office/officeart/2005/8/layout/orgChart1"/>
    <dgm:cxn modelId="{9E75C6CD-F61B-4853-A431-F559D43AB7EA}" type="presParOf" srcId="{1BE63EA9-70A3-4341-AEA9-EE32B5B1D71A}" destId="{ECA4615C-A1D8-481E-807B-53738E6BA518}" srcOrd="0" destOrd="0" presId="urn:microsoft.com/office/officeart/2005/8/layout/orgChart1"/>
    <dgm:cxn modelId="{7C281849-0E3D-4314-ADA3-28DDB3499CCF}" type="presParOf" srcId="{ECA4615C-A1D8-481E-807B-53738E6BA518}" destId="{79E9CD0B-3CFC-4606-B1B4-2875F45BF172}" srcOrd="0" destOrd="0" presId="urn:microsoft.com/office/officeart/2005/8/layout/orgChart1"/>
    <dgm:cxn modelId="{47428931-269E-4B61-8538-281C18661DAD}" type="presParOf" srcId="{ECA4615C-A1D8-481E-807B-53738E6BA518}" destId="{3F2A3D39-C846-4DDF-AC55-3B4BAB693C1F}" srcOrd="1" destOrd="0" presId="urn:microsoft.com/office/officeart/2005/8/layout/orgChart1"/>
    <dgm:cxn modelId="{69841F74-0B75-42D0-90A0-4C92046DE828}" type="presParOf" srcId="{1BE63EA9-70A3-4341-AEA9-EE32B5B1D71A}" destId="{E507062E-283E-46AB-A502-4C5D7BD3B550}" srcOrd="1" destOrd="0" presId="urn:microsoft.com/office/officeart/2005/8/layout/orgChart1"/>
    <dgm:cxn modelId="{C863FF09-5BAC-479C-B5C9-7ACAA3C67A44}" type="presParOf" srcId="{E507062E-283E-46AB-A502-4C5D7BD3B550}" destId="{62AB8119-700F-4A33-9EEC-D4A6FA471CC0}" srcOrd="0" destOrd="0" presId="urn:microsoft.com/office/officeart/2005/8/layout/orgChart1"/>
    <dgm:cxn modelId="{01E21663-C7A7-4EC0-9D5E-C829285BF3A6}" type="presParOf" srcId="{E507062E-283E-46AB-A502-4C5D7BD3B550}" destId="{FABE1F2A-8DF3-4713-B94C-F53619AA1A16}" srcOrd="1" destOrd="0" presId="urn:microsoft.com/office/officeart/2005/8/layout/orgChart1"/>
    <dgm:cxn modelId="{A3E2F97C-D78C-4D7E-9152-CFDDB91F47D0}" type="presParOf" srcId="{FABE1F2A-8DF3-4713-B94C-F53619AA1A16}" destId="{190E04C1-C701-469B-AEDE-43361DDB7E24}" srcOrd="0" destOrd="0" presId="urn:microsoft.com/office/officeart/2005/8/layout/orgChart1"/>
    <dgm:cxn modelId="{D60DDA42-63AC-471F-A6EA-6A5BEAC4A246}" type="presParOf" srcId="{190E04C1-C701-469B-AEDE-43361DDB7E24}" destId="{1824F24F-F676-4686-B7A6-59D27B0CD526}" srcOrd="0" destOrd="0" presId="urn:microsoft.com/office/officeart/2005/8/layout/orgChart1"/>
    <dgm:cxn modelId="{FCD58C23-D6E3-4894-9788-DF1E33BBFAD1}" type="presParOf" srcId="{190E04C1-C701-469B-AEDE-43361DDB7E24}" destId="{81E81A2A-B3C6-4765-886B-428EEF549793}" srcOrd="1" destOrd="0" presId="urn:microsoft.com/office/officeart/2005/8/layout/orgChart1"/>
    <dgm:cxn modelId="{ADF2ECC2-B9E3-4C82-A922-AEC9C562D174}" type="presParOf" srcId="{FABE1F2A-8DF3-4713-B94C-F53619AA1A16}" destId="{A9579323-1B82-426A-87FE-89ABAA3BC19E}" srcOrd="1" destOrd="0" presId="urn:microsoft.com/office/officeart/2005/8/layout/orgChart1"/>
    <dgm:cxn modelId="{69A63B3D-4F29-4883-9987-748EF0F82253}" type="presParOf" srcId="{FABE1F2A-8DF3-4713-B94C-F53619AA1A16}" destId="{6B0C0F63-16DE-4B77-91FF-3053DED3558B}" srcOrd="2" destOrd="0" presId="urn:microsoft.com/office/officeart/2005/8/layout/orgChart1"/>
    <dgm:cxn modelId="{90DB3429-D2DE-4EA3-A416-2FC31F11988D}" type="presParOf" srcId="{E507062E-283E-46AB-A502-4C5D7BD3B550}" destId="{CE6B9206-1879-4781-BD85-4A7B2FC70FEC}" srcOrd="2" destOrd="0" presId="urn:microsoft.com/office/officeart/2005/8/layout/orgChart1"/>
    <dgm:cxn modelId="{6626B4DA-668C-4D00-BBF4-165DA3316674}" type="presParOf" srcId="{E507062E-283E-46AB-A502-4C5D7BD3B550}" destId="{6C7D50CE-4825-46CA-8B7C-C134FB049BA6}" srcOrd="3" destOrd="0" presId="urn:microsoft.com/office/officeart/2005/8/layout/orgChart1"/>
    <dgm:cxn modelId="{CC10C08E-BE3E-493C-9DEA-4AEF7AB98FA4}" type="presParOf" srcId="{6C7D50CE-4825-46CA-8B7C-C134FB049BA6}" destId="{A2F7153D-62CD-47FD-8E6C-FEA24C8F5D9D}" srcOrd="0" destOrd="0" presId="urn:microsoft.com/office/officeart/2005/8/layout/orgChart1"/>
    <dgm:cxn modelId="{74DB9CB2-6DDC-480B-96A1-042827186F95}" type="presParOf" srcId="{A2F7153D-62CD-47FD-8E6C-FEA24C8F5D9D}" destId="{4574FF2D-EC84-4892-905F-B07B8774D103}" srcOrd="0" destOrd="0" presId="urn:microsoft.com/office/officeart/2005/8/layout/orgChart1"/>
    <dgm:cxn modelId="{826CD0DF-3F8C-4603-A940-B0DD675C0268}" type="presParOf" srcId="{A2F7153D-62CD-47FD-8E6C-FEA24C8F5D9D}" destId="{F40A30F5-E8BA-414F-B9BF-71E8509DD62C}" srcOrd="1" destOrd="0" presId="urn:microsoft.com/office/officeart/2005/8/layout/orgChart1"/>
    <dgm:cxn modelId="{3D342793-F132-4480-BC3D-6CCF9CCE4647}" type="presParOf" srcId="{6C7D50CE-4825-46CA-8B7C-C134FB049BA6}" destId="{6F1F7B5D-3B0D-476D-AA36-62005DEDB35D}" srcOrd="1" destOrd="0" presId="urn:microsoft.com/office/officeart/2005/8/layout/orgChart1"/>
    <dgm:cxn modelId="{5415FA92-5F18-4AA0-8A12-164ED4BCB882}" type="presParOf" srcId="{6C7D50CE-4825-46CA-8B7C-C134FB049BA6}" destId="{AB0EAC96-43F0-402E-9FF9-0116ECB8BDF4}" srcOrd="2" destOrd="0" presId="urn:microsoft.com/office/officeart/2005/8/layout/orgChart1"/>
    <dgm:cxn modelId="{155CB811-937E-41FD-A254-58AAB99DE48A}" type="presParOf" srcId="{E507062E-283E-46AB-A502-4C5D7BD3B550}" destId="{11887F07-72A8-466A-83AB-D1B614B65DAB}" srcOrd="4" destOrd="0" presId="urn:microsoft.com/office/officeart/2005/8/layout/orgChart1"/>
    <dgm:cxn modelId="{508DA607-789B-4CC7-92E4-7DE258BFF1D5}" type="presParOf" srcId="{E507062E-283E-46AB-A502-4C5D7BD3B550}" destId="{C20EE45F-7227-4FBD-84C3-6512AB3461EB}" srcOrd="5" destOrd="0" presId="urn:microsoft.com/office/officeart/2005/8/layout/orgChart1"/>
    <dgm:cxn modelId="{59130138-E444-4524-B250-D85858322692}" type="presParOf" srcId="{C20EE45F-7227-4FBD-84C3-6512AB3461EB}" destId="{65C387E7-C0B4-460F-A99C-D16D347B1824}" srcOrd="0" destOrd="0" presId="urn:microsoft.com/office/officeart/2005/8/layout/orgChart1"/>
    <dgm:cxn modelId="{12070279-BA4C-4F7F-9252-4AD381E6FBE1}" type="presParOf" srcId="{65C387E7-C0B4-460F-A99C-D16D347B1824}" destId="{DC9AEF67-D325-4867-B00D-5DDA780F5B0C}" srcOrd="0" destOrd="0" presId="urn:microsoft.com/office/officeart/2005/8/layout/orgChart1"/>
    <dgm:cxn modelId="{742C87D3-D072-4846-B92B-42D7F1345D78}" type="presParOf" srcId="{65C387E7-C0B4-460F-A99C-D16D347B1824}" destId="{29F542C1-9676-41EB-8867-E98C0FEC23F3}" srcOrd="1" destOrd="0" presId="urn:microsoft.com/office/officeart/2005/8/layout/orgChart1"/>
    <dgm:cxn modelId="{3DD933AA-0B18-47D0-AF8D-01D8C58BDDD8}" type="presParOf" srcId="{C20EE45F-7227-4FBD-84C3-6512AB3461EB}" destId="{E43A6EA6-751E-4ED8-B28D-FB18B8E34697}" srcOrd="1" destOrd="0" presId="urn:microsoft.com/office/officeart/2005/8/layout/orgChart1"/>
    <dgm:cxn modelId="{2D2B5E5B-0D96-4A8E-97CD-09F8949AFA3E}" type="presParOf" srcId="{C20EE45F-7227-4FBD-84C3-6512AB3461EB}" destId="{3EE5E587-F28D-459E-A5C6-BFB61BD58776}" srcOrd="2" destOrd="0" presId="urn:microsoft.com/office/officeart/2005/8/layout/orgChart1"/>
    <dgm:cxn modelId="{88F79C28-A2DD-4DE2-A8CA-2CD1B4B27B3D}" type="presParOf" srcId="{1BE63EA9-70A3-4341-AEA9-EE32B5B1D71A}" destId="{1A3B4052-EF32-4212-A787-5458EAD640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87F07-72A8-466A-83AB-D1B614B65DAB}">
      <dsp:nvSpPr>
        <dsp:cNvPr id="0" name=""/>
        <dsp:cNvSpPr/>
      </dsp:nvSpPr>
      <dsp:spPr>
        <a:xfrm>
          <a:off x="4146018" y="2393047"/>
          <a:ext cx="2754253" cy="1071634"/>
        </a:xfrm>
        <a:custGeom>
          <a:avLst/>
          <a:gdLst/>
          <a:ahLst/>
          <a:cxnLst/>
          <a:rect l="0" t="0" r="0" b="0"/>
          <a:pathLst>
            <a:path>
              <a:moveTo>
                <a:pt x="0" y="0"/>
              </a:moveTo>
              <a:lnTo>
                <a:pt x="0" y="819646"/>
              </a:lnTo>
              <a:lnTo>
                <a:pt x="2754253" y="819646"/>
              </a:lnTo>
              <a:lnTo>
                <a:pt x="2754253" y="1071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6B9206-1879-4781-BD85-4A7B2FC70FEC}">
      <dsp:nvSpPr>
        <dsp:cNvPr id="0" name=""/>
        <dsp:cNvSpPr/>
      </dsp:nvSpPr>
      <dsp:spPr>
        <a:xfrm>
          <a:off x="4035213" y="2393047"/>
          <a:ext cx="91440" cy="1071646"/>
        </a:xfrm>
        <a:custGeom>
          <a:avLst/>
          <a:gdLst/>
          <a:ahLst/>
          <a:cxnLst/>
          <a:rect l="0" t="0" r="0" b="0"/>
          <a:pathLst>
            <a:path>
              <a:moveTo>
                <a:pt x="110804" y="0"/>
              </a:moveTo>
              <a:lnTo>
                <a:pt x="110804" y="819658"/>
              </a:lnTo>
              <a:lnTo>
                <a:pt x="45720" y="819658"/>
              </a:lnTo>
              <a:lnTo>
                <a:pt x="45720" y="1071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B8119-700F-4A33-9EEC-D4A6FA471CC0}">
      <dsp:nvSpPr>
        <dsp:cNvPr id="0" name=""/>
        <dsp:cNvSpPr/>
      </dsp:nvSpPr>
      <dsp:spPr>
        <a:xfrm>
          <a:off x="1199942" y="2393047"/>
          <a:ext cx="2946075" cy="1071646"/>
        </a:xfrm>
        <a:custGeom>
          <a:avLst/>
          <a:gdLst/>
          <a:ahLst/>
          <a:cxnLst/>
          <a:rect l="0" t="0" r="0" b="0"/>
          <a:pathLst>
            <a:path>
              <a:moveTo>
                <a:pt x="2946075" y="0"/>
              </a:moveTo>
              <a:lnTo>
                <a:pt x="2946075" y="819658"/>
              </a:lnTo>
              <a:lnTo>
                <a:pt x="0" y="819658"/>
              </a:lnTo>
              <a:lnTo>
                <a:pt x="0" y="1071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9CD0B-3CFC-4606-B1B4-2875F45BF172}">
      <dsp:nvSpPr>
        <dsp:cNvPr id="0" name=""/>
        <dsp:cNvSpPr/>
      </dsp:nvSpPr>
      <dsp:spPr>
        <a:xfrm>
          <a:off x="401692" y="584433"/>
          <a:ext cx="7488651" cy="1808614"/>
        </a:xfrm>
        <a:prstGeom prst="rect">
          <a:avLst/>
        </a:prstGeom>
        <a:solidFill>
          <a:srgbClr val="002060"/>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t>GIZ </a:t>
          </a:r>
          <a:r>
            <a:rPr lang="en-ZA" sz="1600" b="1" kern="1200" dirty="0" err="1"/>
            <a:t>ABioSA</a:t>
          </a:r>
          <a:r>
            <a:rPr lang="en-ZA" sz="1600" b="1" kern="1200" dirty="0"/>
            <a:t> phase II (2021 - 2024) objective</a:t>
          </a:r>
        </a:p>
        <a:p>
          <a:pPr marL="0" lvl="0" indent="0" algn="ctr" defTabSz="711200">
            <a:lnSpc>
              <a:spcPct val="90000"/>
            </a:lnSpc>
            <a:spcBef>
              <a:spcPct val="0"/>
            </a:spcBef>
            <a:spcAft>
              <a:spcPct val="35000"/>
            </a:spcAft>
            <a:buNone/>
          </a:pPr>
          <a:r>
            <a:rPr lang="en-GB" sz="1600" kern="1200" dirty="0">
              <a:ea typeface="Century Gothic" panose="020B0502020202020204" pitchFamily="34" charset="0"/>
              <a:cs typeface="Arial" panose="020B0604020202020204" pitchFamily="34" charset="0"/>
            </a:rPr>
            <a:t>Support the development of a resilient </a:t>
          </a:r>
          <a:r>
            <a:rPr lang="en-GB" sz="1600" b="1" u="sng" kern="1200" dirty="0">
              <a:ea typeface="Century Gothic" panose="020B0502020202020204" pitchFamily="34" charset="0"/>
              <a:cs typeface="Arial" panose="020B0604020202020204" pitchFamily="34" charset="0"/>
            </a:rPr>
            <a:t>gender-responsive</a:t>
          </a:r>
          <a:r>
            <a:rPr lang="en-GB" sz="1600" b="1" i="1" kern="1200" dirty="0">
              <a:ea typeface="Century Gothic" panose="020B0502020202020204" pitchFamily="34" charset="0"/>
              <a:cs typeface="Arial" panose="020B0604020202020204" pitchFamily="34" charset="0"/>
            </a:rPr>
            <a:t> </a:t>
          </a:r>
          <a:r>
            <a:rPr lang="en-GB" sz="1600" b="1" i="1" u="sng" kern="1200" dirty="0">
              <a:ea typeface="Century Gothic" panose="020B0502020202020204" pitchFamily="34" charset="0"/>
              <a:cs typeface="Arial" panose="020B0604020202020204" pitchFamily="34" charset="0"/>
            </a:rPr>
            <a:t>ABS-compliant</a:t>
          </a:r>
          <a:r>
            <a:rPr lang="en-GB" sz="1600" b="1" i="1" kern="1200" dirty="0">
              <a:ea typeface="Century Gothic" panose="020B0502020202020204" pitchFamily="34" charset="0"/>
              <a:cs typeface="Arial" panose="020B0604020202020204" pitchFamily="34" charset="0"/>
            </a:rPr>
            <a:t> southern African </a:t>
          </a:r>
          <a:r>
            <a:rPr lang="en-GB" sz="1600" kern="1200" dirty="0" err="1">
              <a:ea typeface="Century Gothic" panose="020B0502020202020204" pitchFamily="34" charset="0"/>
              <a:cs typeface="Arial" panose="020B0604020202020204" pitchFamily="34" charset="0"/>
            </a:rPr>
            <a:t>biotrade</a:t>
          </a:r>
          <a:r>
            <a:rPr lang="en-GB" sz="1600" kern="1200" dirty="0">
              <a:ea typeface="Century Gothic" panose="020B0502020202020204" pitchFamily="34" charset="0"/>
              <a:cs typeface="Arial" panose="020B0604020202020204" pitchFamily="34" charset="0"/>
            </a:rPr>
            <a:t> sector, through a </a:t>
          </a:r>
          <a:r>
            <a:rPr lang="en-GB" sz="1600" b="1" u="sng" kern="1200" dirty="0">
              <a:ea typeface="Century Gothic" panose="020B0502020202020204" pitchFamily="34" charset="0"/>
              <a:cs typeface="Arial" panose="020B0604020202020204" pitchFamily="34" charset="0"/>
            </a:rPr>
            <a:t>systemic competitiveness</a:t>
          </a:r>
          <a:r>
            <a:rPr lang="en-GB" sz="1600" kern="1200" dirty="0">
              <a:ea typeface="Century Gothic" panose="020B0502020202020204" pitchFamily="34" charset="0"/>
              <a:cs typeface="Arial" panose="020B0604020202020204" pitchFamily="34" charset="0"/>
            </a:rPr>
            <a:t> approach to increase market access for </a:t>
          </a:r>
          <a:r>
            <a:rPr lang="en-GB" sz="1600" kern="1200" dirty="0">
              <a:ea typeface="Century Gothic" panose="020B0502020202020204" pitchFamily="34" charset="0"/>
              <a:cs typeface="Tahoma" panose="020B0604030504040204" pitchFamily="34" charset="0"/>
            </a:rPr>
            <a:t>value-added natural ingredients and products.</a:t>
          </a:r>
          <a:endParaRPr lang="en-ZA" sz="1600" kern="1200" dirty="0">
            <a:solidFill>
              <a:schemeClr val="bg1"/>
            </a:solidFill>
          </a:endParaRPr>
        </a:p>
      </dsp:txBody>
      <dsp:txXfrm>
        <a:off x="401692" y="584433"/>
        <a:ext cx="7488651" cy="1808614"/>
      </dsp:txXfrm>
    </dsp:sp>
    <dsp:sp modelId="{1824F24F-F676-4686-B7A6-59D27B0CD526}">
      <dsp:nvSpPr>
        <dsp:cNvPr id="0" name=""/>
        <dsp:cNvSpPr/>
      </dsp:nvSpPr>
      <dsp:spPr>
        <a:xfrm>
          <a:off x="0" y="3464694"/>
          <a:ext cx="2399885" cy="1519511"/>
        </a:xfrm>
        <a:prstGeom prst="rect">
          <a:avLst/>
        </a:prstGeom>
        <a:solidFill>
          <a:srgbClr val="002060"/>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rPr>
            <a:t>Fostering southern African SMME innovation and growth with technical and financial support </a:t>
          </a:r>
        </a:p>
        <a:p>
          <a:pPr marL="0" lvl="0" indent="0" algn="ctr" defTabSz="711200">
            <a:lnSpc>
              <a:spcPct val="90000"/>
            </a:lnSpc>
            <a:spcBef>
              <a:spcPct val="0"/>
            </a:spcBef>
            <a:spcAft>
              <a:spcPct val="35000"/>
            </a:spcAft>
            <a:buNone/>
          </a:pPr>
          <a:r>
            <a:rPr lang="en-GB" sz="1600" kern="1200" dirty="0">
              <a:effectLst/>
            </a:rPr>
            <a:t>(micro-level)</a:t>
          </a:r>
          <a:r>
            <a:rPr lang="de-DE" sz="1600" kern="1200" dirty="0">
              <a:effectLst/>
            </a:rPr>
            <a:t>.</a:t>
          </a:r>
          <a:endParaRPr lang="en-ZA" sz="1600" kern="1200" dirty="0"/>
        </a:p>
      </dsp:txBody>
      <dsp:txXfrm>
        <a:off x="0" y="3464694"/>
        <a:ext cx="2399885" cy="1519511"/>
      </dsp:txXfrm>
    </dsp:sp>
    <dsp:sp modelId="{4574FF2D-EC84-4892-905F-B07B8774D103}">
      <dsp:nvSpPr>
        <dsp:cNvPr id="0" name=""/>
        <dsp:cNvSpPr/>
      </dsp:nvSpPr>
      <dsp:spPr>
        <a:xfrm>
          <a:off x="2880990" y="3464694"/>
          <a:ext cx="2399885" cy="1519511"/>
        </a:xfrm>
        <a:prstGeom prst="rect">
          <a:avLst/>
        </a:prstGeom>
        <a:solidFill>
          <a:srgbClr val="002060"/>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br>
            <a:rPr lang="en-ZA" sz="1600" b="1" kern="1200" dirty="0"/>
          </a:br>
          <a:r>
            <a:rPr lang="en-GB" sz="1600" kern="1200" dirty="0">
              <a:effectLst/>
            </a:rPr>
            <a:t>Support the strengthening the sector through sector-level technical and financial assistance </a:t>
          </a:r>
        </a:p>
        <a:p>
          <a:pPr marL="0" lvl="0" indent="0" algn="ctr" defTabSz="711200">
            <a:lnSpc>
              <a:spcPct val="90000"/>
            </a:lnSpc>
            <a:spcBef>
              <a:spcPct val="0"/>
            </a:spcBef>
            <a:spcAft>
              <a:spcPct val="35000"/>
            </a:spcAft>
            <a:buNone/>
          </a:pPr>
          <a:r>
            <a:rPr lang="en-GB" sz="1600" kern="1200" dirty="0">
              <a:effectLst/>
            </a:rPr>
            <a:t>(meso-level)</a:t>
          </a:r>
          <a:endParaRPr lang="en-ZA" sz="1600" kern="1200" dirty="0"/>
        </a:p>
      </dsp:txBody>
      <dsp:txXfrm>
        <a:off x="2880990" y="3464694"/>
        <a:ext cx="2399885" cy="1519511"/>
      </dsp:txXfrm>
    </dsp:sp>
    <dsp:sp modelId="{DC9AEF67-D325-4867-B00D-5DDA780F5B0C}">
      <dsp:nvSpPr>
        <dsp:cNvPr id="0" name=""/>
        <dsp:cNvSpPr/>
      </dsp:nvSpPr>
      <dsp:spPr>
        <a:xfrm>
          <a:off x="5700328" y="3464682"/>
          <a:ext cx="2399885" cy="1519523"/>
        </a:xfrm>
        <a:prstGeom prst="rect">
          <a:avLst/>
        </a:prstGeom>
        <a:solidFill>
          <a:srgbClr val="002060"/>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rPr>
            <a:t>Developing and brokering of knowledge products, tools and processes as a </a:t>
          </a:r>
          <a:r>
            <a:rPr lang="en-GB" sz="1600" u="sng" kern="1200" dirty="0">
              <a:effectLst/>
            </a:rPr>
            <a:t>vehicle</a:t>
          </a:r>
          <a:r>
            <a:rPr lang="en-GB" sz="1600" kern="1200" dirty="0">
              <a:effectLst/>
            </a:rPr>
            <a:t> for stakeholder engagement </a:t>
          </a:r>
          <a:br>
            <a:rPr lang="en-GB" sz="1600" kern="1200" dirty="0">
              <a:effectLst/>
            </a:rPr>
          </a:br>
          <a:r>
            <a:rPr lang="en-GB" sz="1600" kern="1200" dirty="0">
              <a:effectLst/>
            </a:rPr>
            <a:t>(micro-, meso- and macro-levels)</a:t>
          </a:r>
          <a:endParaRPr lang="en-ZA" sz="1600" kern="1200" dirty="0"/>
        </a:p>
      </dsp:txBody>
      <dsp:txXfrm>
        <a:off x="5700328" y="3464682"/>
        <a:ext cx="2399885" cy="151952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98A28-C2F0-45A0-BD71-F6DBACA4FF13}" type="datetimeFigureOut">
              <a:rPr lang="en-ZA" smtClean="0"/>
              <a:t>2023/09/15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DDE74-7E5C-4A6F-B167-F78F7AD80C46}" type="slidenum">
              <a:rPr lang="en-ZA" smtClean="0"/>
              <a:t>‹#›</a:t>
            </a:fld>
            <a:endParaRPr lang="en-ZA"/>
          </a:p>
        </p:txBody>
      </p:sp>
    </p:spTree>
    <p:extLst>
      <p:ext uri="{BB962C8B-B14F-4D97-AF65-F5344CB8AC3E}">
        <p14:creationId xmlns:p14="http://schemas.microsoft.com/office/powerpoint/2010/main" val="348432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Summary and introduction of </a:t>
            </a:r>
            <a:r>
              <a:rPr lang="en-ZA" err="1"/>
              <a:t>ABioSA</a:t>
            </a:r>
            <a:r>
              <a:rPr lang="en-ZA"/>
              <a:t>, project aims, objectives and activates </a:t>
            </a:r>
          </a:p>
        </p:txBody>
      </p:sp>
      <p:sp>
        <p:nvSpPr>
          <p:cNvPr id="4" name="Slide Number Placeholder 3"/>
          <p:cNvSpPr>
            <a:spLocks noGrp="1"/>
          </p:cNvSpPr>
          <p:nvPr>
            <p:ph type="sldNum" sz="quarter" idx="5"/>
          </p:nvPr>
        </p:nvSpPr>
        <p:spPr/>
        <p:txBody>
          <a:bodyPr/>
          <a:lstStyle/>
          <a:p>
            <a:pPr defTabSz="457200">
              <a:defRPr/>
            </a:pPr>
            <a:fld id="{79D8A6D2-A48F-4BBA-819D-FDDA39B42C1A}" type="slidenum">
              <a:rPr lang="en-ZA" smtClean="0">
                <a:solidFill>
                  <a:prstClr val="black"/>
                </a:solidFill>
              </a:rPr>
              <a:pPr defTabSz="457200">
                <a:defRPr/>
              </a:pPr>
              <a:t>3</a:t>
            </a:fld>
            <a:endParaRPr lang="en-ZA">
              <a:solidFill>
                <a:prstClr val="black"/>
              </a:solidFill>
            </a:endParaRPr>
          </a:p>
        </p:txBody>
      </p:sp>
    </p:spTree>
    <p:extLst>
      <p:ext uri="{BB962C8B-B14F-4D97-AF65-F5344CB8AC3E}">
        <p14:creationId xmlns:p14="http://schemas.microsoft.com/office/powerpoint/2010/main" val="283997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9CD52EA-590D-4718-A0B3-2D44EDB3DEBB}" type="datetimeFigureOut">
              <a:rPr lang="en-ZA" smtClean="0"/>
              <a:t>2023/09/15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58162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9CD52EA-590D-4718-A0B3-2D44EDB3DEBB}" type="datetimeFigureOut">
              <a:rPr lang="en-ZA" smtClean="0"/>
              <a:t>2023/09/15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7004432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608844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42232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852917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608057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040815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776297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1465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337931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7357129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0998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9CD52EA-590D-4718-A0B3-2D44EDB3DEBB}" type="datetimeFigureOut">
              <a:rPr lang="en-ZA" smtClean="0"/>
              <a:t>2023/09/15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21981156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25008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840115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018480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487687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335794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459769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447583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488262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773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1573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13" indent="0" algn="ctr">
              <a:buNone/>
              <a:defRPr sz="2000"/>
            </a:lvl2pPr>
            <a:lvl3pPr marL="914427" indent="0" algn="ctr">
              <a:buNone/>
              <a:defRPr sz="1800"/>
            </a:lvl3pPr>
            <a:lvl4pPr marL="1371640" indent="0" algn="ctr">
              <a:buNone/>
              <a:defRPr sz="1600"/>
            </a:lvl4pPr>
            <a:lvl5pPr marL="1828854" indent="0" algn="ctr">
              <a:buNone/>
              <a:defRPr sz="1600"/>
            </a:lvl5pPr>
            <a:lvl6pPr marL="2286068" indent="0" algn="ctr">
              <a:buNone/>
              <a:defRPr sz="1600"/>
            </a:lvl6pPr>
            <a:lvl7pPr marL="2743281" indent="0" algn="ctr">
              <a:buNone/>
              <a:defRPr sz="1600"/>
            </a:lvl7pPr>
            <a:lvl8pPr marL="3200495" indent="0" algn="ctr">
              <a:buNone/>
              <a:defRPr sz="1600"/>
            </a:lvl8pPr>
            <a:lvl9pPr marL="365770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481086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796624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069244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902238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310673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592912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502547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451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75121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967296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2149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958698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98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13" indent="0">
              <a:buNone/>
              <a:defRPr sz="2000">
                <a:solidFill>
                  <a:schemeClr val="tx1">
                    <a:tint val="75000"/>
                  </a:schemeClr>
                </a:solidFill>
              </a:defRPr>
            </a:lvl2pPr>
            <a:lvl3pPr marL="914427" indent="0">
              <a:buNone/>
              <a:defRPr sz="1800">
                <a:solidFill>
                  <a:schemeClr val="tx1">
                    <a:tint val="75000"/>
                  </a:schemeClr>
                </a:solidFill>
              </a:defRPr>
            </a:lvl3pPr>
            <a:lvl4pPr marL="1371640" indent="0">
              <a:buNone/>
              <a:defRPr sz="1600">
                <a:solidFill>
                  <a:schemeClr val="tx1">
                    <a:tint val="75000"/>
                  </a:schemeClr>
                </a:solidFill>
              </a:defRPr>
            </a:lvl4pPr>
            <a:lvl5pPr marL="1828854" indent="0">
              <a:buNone/>
              <a:defRPr sz="1600">
                <a:solidFill>
                  <a:schemeClr val="tx1">
                    <a:tint val="75000"/>
                  </a:schemeClr>
                </a:solidFill>
              </a:defRPr>
            </a:lvl5pPr>
            <a:lvl6pPr marL="2286068" indent="0">
              <a:buNone/>
              <a:defRPr sz="1600">
                <a:solidFill>
                  <a:schemeClr val="tx1">
                    <a:tint val="75000"/>
                  </a:schemeClr>
                </a:solidFill>
              </a:defRPr>
            </a:lvl6pPr>
            <a:lvl7pPr marL="2743281" indent="0">
              <a:buNone/>
              <a:defRPr sz="1600">
                <a:solidFill>
                  <a:schemeClr val="tx1">
                    <a:tint val="75000"/>
                  </a:schemeClr>
                </a:solidFill>
              </a:defRPr>
            </a:lvl7pPr>
            <a:lvl8pPr marL="3200495" indent="0">
              <a:buNone/>
              <a:defRPr sz="1600">
                <a:solidFill>
                  <a:schemeClr val="tx1">
                    <a:tint val="75000"/>
                  </a:schemeClr>
                </a:solidFill>
              </a:defRPr>
            </a:lvl8pPr>
            <a:lvl9pPr marL="365770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3283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5594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13" indent="0">
              <a:buNone/>
              <a:defRPr sz="2000" b="1"/>
            </a:lvl2pPr>
            <a:lvl3pPr marL="914427" indent="0">
              <a:buNone/>
              <a:defRPr sz="1800" b="1"/>
            </a:lvl3pPr>
            <a:lvl4pPr marL="1371640" indent="0">
              <a:buNone/>
              <a:defRPr sz="1600" b="1"/>
            </a:lvl4pPr>
            <a:lvl5pPr marL="1828854" indent="0">
              <a:buNone/>
              <a:defRPr sz="1600" b="1"/>
            </a:lvl5pPr>
            <a:lvl6pPr marL="2286068" indent="0">
              <a:buNone/>
              <a:defRPr sz="1600" b="1"/>
            </a:lvl6pPr>
            <a:lvl7pPr marL="2743281" indent="0">
              <a:buNone/>
              <a:defRPr sz="1600" b="1"/>
            </a:lvl7pPr>
            <a:lvl8pPr marL="3200495" indent="0">
              <a:buNone/>
              <a:defRPr sz="1600" b="1"/>
            </a:lvl8pPr>
            <a:lvl9pPr marL="3657708"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13" indent="0">
              <a:buNone/>
              <a:defRPr sz="2000" b="1"/>
            </a:lvl2pPr>
            <a:lvl3pPr marL="914427" indent="0">
              <a:buNone/>
              <a:defRPr sz="1800" b="1"/>
            </a:lvl3pPr>
            <a:lvl4pPr marL="1371640" indent="0">
              <a:buNone/>
              <a:defRPr sz="1600" b="1"/>
            </a:lvl4pPr>
            <a:lvl5pPr marL="1828854" indent="0">
              <a:buNone/>
              <a:defRPr sz="1600" b="1"/>
            </a:lvl5pPr>
            <a:lvl6pPr marL="2286068" indent="0">
              <a:buNone/>
              <a:defRPr sz="1600" b="1"/>
            </a:lvl6pPr>
            <a:lvl7pPr marL="2743281" indent="0">
              <a:buNone/>
              <a:defRPr sz="1600" b="1"/>
            </a:lvl7pPr>
            <a:lvl8pPr marL="3200495" indent="0">
              <a:buNone/>
              <a:defRPr sz="1600" b="1"/>
            </a:lvl8pPr>
            <a:lvl9pPr marL="365770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15204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20004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pic>
        <p:nvPicPr>
          <p:cNvPr id="5" name="Picture 4" descr="A picture containing shape&#10;&#10;Description automatically generated">
            <a:extLst>
              <a:ext uri="{FF2B5EF4-FFF2-40B4-BE49-F238E27FC236}">
                <a16:creationId xmlns:a16="http://schemas.microsoft.com/office/drawing/2014/main" id="{F1AD30C2-0390-4E37-AAE2-C69CCDCA17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778159" y="5965974"/>
            <a:ext cx="1365841" cy="892026"/>
          </a:xfrm>
          <a:prstGeom prst="rect">
            <a:avLst/>
          </a:prstGeom>
        </p:spPr>
      </p:pic>
    </p:spTree>
    <p:extLst>
      <p:ext uri="{BB962C8B-B14F-4D97-AF65-F5344CB8AC3E}">
        <p14:creationId xmlns:p14="http://schemas.microsoft.com/office/powerpoint/2010/main" val="7109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13" indent="0">
              <a:buNone/>
              <a:defRPr sz="1400"/>
            </a:lvl2pPr>
            <a:lvl3pPr marL="914427" indent="0">
              <a:buNone/>
              <a:defRPr sz="1200"/>
            </a:lvl3pPr>
            <a:lvl4pPr marL="1371640" indent="0">
              <a:buNone/>
              <a:defRPr sz="1000"/>
            </a:lvl4pPr>
            <a:lvl5pPr marL="1828854" indent="0">
              <a:buNone/>
              <a:defRPr sz="1000"/>
            </a:lvl5pPr>
            <a:lvl6pPr marL="2286068" indent="0">
              <a:buNone/>
              <a:defRPr sz="1000"/>
            </a:lvl6pPr>
            <a:lvl7pPr marL="2743281" indent="0">
              <a:buNone/>
              <a:defRPr sz="1000"/>
            </a:lvl7pPr>
            <a:lvl8pPr marL="3200495" indent="0">
              <a:buNone/>
              <a:defRPr sz="1000"/>
            </a:lvl8pPr>
            <a:lvl9pPr marL="365770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0710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9CD52EA-590D-4718-A0B3-2D44EDB3DEBB}" type="datetimeFigureOut">
              <a:rPr lang="en-ZA" smtClean="0"/>
              <a:t>2023/09/15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1546577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200"/>
            </a:lvl1pPr>
            <a:lvl2pPr marL="457213" indent="0">
              <a:buNone/>
              <a:defRPr sz="2800"/>
            </a:lvl2pPr>
            <a:lvl3pPr marL="914427" indent="0">
              <a:buNone/>
              <a:defRPr sz="2400"/>
            </a:lvl3pPr>
            <a:lvl4pPr marL="1371640" indent="0">
              <a:buNone/>
              <a:defRPr sz="2000"/>
            </a:lvl4pPr>
            <a:lvl5pPr marL="1828854" indent="0">
              <a:buNone/>
              <a:defRPr sz="2000"/>
            </a:lvl5pPr>
            <a:lvl6pPr marL="2286068" indent="0">
              <a:buNone/>
              <a:defRPr sz="2000"/>
            </a:lvl6pPr>
            <a:lvl7pPr marL="2743281" indent="0">
              <a:buNone/>
              <a:defRPr sz="2000"/>
            </a:lvl7pPr>
            <a:lvl8pPr marL="3200495" indent="0">
              <a:buNone/>
              <a:defRPr sz="2000"/>
            </a:lvl8pPr>
            <a:lvl9pPr marL="3657708"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13" indent="0">
              <a:buNone/>
              <a:defRPr sz="1400"/>
            </a:lvl2pPr>
            <a:lvl3pPr marL="914427" indent="0">
              <a:buNone/>
              <a:defRPr sz="1200"/>
            </a:lvl3pPr>
            <a:lvl4pPr marL="1371640" indent="0">
              <a:buNone/>
              <a:defRPr sz="1000"/>
            </a:lvl4pPr>
            <a:lvl5pPr marL="1828854" indent="0">
              <a:buNone/>
              <a:defRPr sz="1000"/>
            </a:lvl5pPr>
            <a:lvl6pPr marL="2286068" indent="0">
              <a:buNone/>
              <a:defRPr sz="1000"/>
            </a:lvl6pPr>
            <a:lvl7pPr marL="2743281" indent="0">
              <a:buNone/>
              <a:defRPr sz="1000"/>
            </a:lvl7pPr>
            <a:lvl8pPr marL="3200495" indent="0">
              <a:buNone/>
              <a:defRPr sz="1000"/>
            </a:lvl8pPr>
            <a:lvl9pPr marL="365770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83759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4684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60632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18030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3506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19922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96579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69384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2070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4735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CD52EA-590D-4718-A0B3-2D44EDB3DEBB}" type="datetimeFigureOut">
              <a:rPr lang="en-ZA" smtClean="0"/>
              <a:t>2023/09/15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2925529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68240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20545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14521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78262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358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36119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76351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16700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14395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6926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9CD52EA-590D-4718-A0B3-2D44EDB3DEBB}" type="datetimeFigureOut">
              <a:rPr lang="en-ZA" smtClean="0"/>
              <a:t>2023/09/15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4112572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075848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75552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61861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78827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51302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61827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855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37947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22308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4799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9CD52EA-590D-4718-A0B3-2D44EDB3DEBB}" type="datetimeFigureOut">
              <a:rPr lang="en-ZA" smtClean="0"/>
              <a:t>2023/09/15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105500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47850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95097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04305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35640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51885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16557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14417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683376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963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2218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9CD52EA-590D-4718-A0B3-2D44EDB3DEBB}" type="datetimeFigureOut">
              <a:rPr lang="en-ZA" smtClean="0"/>
              <a:t>2023/09/15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2120743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25768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82716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97133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82727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17589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2198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44224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947971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52173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3182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D52EA-590D-4718-A0B3-2D44EDB3DEBB}" type="datetimeFigureOut">
              <a:rPr lang="en-ZA" smtClean="0"/>
              <a:t>2023/09/15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2449072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46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40426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70657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155940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7683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241432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99356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680486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911375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3704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D52EA-590D-4718-A0B3-2D44EDB3DEBB}" type="datetimeFigureOut">
              <a:rPr lang="en-ZA" smtClean="0"/>
              <a:t>2023/09/15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15584991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436817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939892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7966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45903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982363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99147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560651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655601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4765284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4099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D52EA-590D-4718-A0B3-2D44EDB3DEBB}" type="datetimeFigureOut">
              <a:rPr lang="en-ZA" smtClean="0"/>
              <a:t>2023/09/15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A6B1AB9-38AD-4553-BAFB-EC15F298A511}" type="slidenum">
              <a:rPr lang="en-ZA" smtClean="0"/>
              <a:t>‹#›</a:t>
            </a:fld>
            <a:endParaRPr lang="en-ZA"/>
          </a:p>
        </p:txBody>
      </p:sp>
    </p:spTree>
    <p:extLst>
      <p:ext uri="{BB962C8B-B14F-4D97-AF65-F5344CB8AC3E}">
        <p14:creationId xmlns:p14="http://schemas.microsoft.com/office/powerpoint/2010/main" val="22938764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91287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791962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1020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35574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Schriftglieder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8167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3695185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447099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127954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358365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6826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D52EA-590D-4718-A0B3-2D44EDB3DEBB}" type="datetimeFigureOut">
              <a:rPr lang="en-ZA" smtClean="0"/>
              <a:t>2023/09/15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B1AB9-38AD-4553-BAFB-EC15F298A511}" type="slidenum">
              <a:rPr lang="en-ZA" smtClean="0"/>
              <a:t>‹#›</a:t>
            </a:fld>
            <a:endParaRPr lang="en-ZA"/>
          </a:p>
        </p:txBody>
      </p:sp>
    </p:spTree>
    <p:extLst>
      <p:ext uri="{BB962C8B-B14F-4D97-AF65-F5344CB8AC3E}">
        <p14:creationId xmlns:p14="http://schemas.microsoft.com/office/powerpoint/2010/main" val="3217207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0856825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8323291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EFAA7-3217-403F-9AA9-D4DFB19D6BA6}"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21B7-5EC9-4946-8112-FBAE48520508}"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6499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2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0" indent="-228607" algn="l" defTabSz="91442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4" indent="-228607" algn="l" defTabSz="91442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7"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1"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74"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88"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2"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15" indent="-228607" algn="l" defTabSz="91442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7" rtl="0" eaLnBrk="1" latinLnBrk="0" hangingPunct="1">
        <a:defRPr sz="1800" kern="1200">
          <a:solidFill>
            <a:schemeClr val="tx1"/>
          </a:solidFill>
          <a:latin typeface="+mn-lt"/>
          <a:ea typeface="+mn-ea"/>
          <a:cs typeface="+mn-cs"/>
        </a:defRPr>
      </a:lvl1pPr>
      <a:lvl2pPr marL="457213" algn="l" defTabSz="914427" rtl="0" eaLnBrk="1" latinLnBrk="0" hangingPunct="1">
        <a:defRPr sz="1800" kern="1200">
          <a:solidFill>
            <a:schemeClr val="tx1"/>
          </a:solidFill>
          <a:latin typeface="+mn-lt"/>
          <a:ea typeface="+mn-ea"/>
          <a:cs typeface="+mn-cs"/>
        </a:defRPr>
      </a:lvl2pPr>
      <a:lvl3pPr marL="914427" algn="l" defTabSz="914427" rtl="0" eaLnBrk="1" latinLnBrk="0" hangingPunct="1">
        <a:defRPr sz="1800" kern="1200">
          <a:solidFill>
            <a:schemeClr val="tx1"/>
          </a:solidFill>
          <a:latin typeface="+mn-lt"/>
          <a:ea typeface="+mn-ea"/>
          <a:cs typeface="+mn-cs"/>
        </a:defRPr>
      </a:lvl3pPr>
      <a:lvl4pPr marL="1371640" algn="l" defTabSz="914427" rtl="0" eaLnBrk="1" latinLnBrk="0" hangingPunct="1">
        <a:defRPr sz="1800" kern="1200">
          <a:solidFill>
            <a:schemeClr val="tx1"/>
          </a:solidFill>
          <a:latin typeface="+mn-lt"/>
          <a:ea typeface="+mn-ea"/>
          <a:cs typeface="+mn-cs"/>
        </a:defRPr>
      </a:lvl4pPr>
      <a:lvl5pPr marL="1828854" algn="l" defTabSz="914427" rtl="0" eaLnBrk="1" latinLnBrk="0" hangingPunct="1">
        <a:defRPr sz="1800" kern="1200">
          <a:solidFill>
            <a:schemeClr val="tx1"/>
          </a:solidFill>
          <a:latin typeface="+mn-lt"/>
          <a:ea typeface="+mn-ea"/>
          <a:cs typeface="+mn-cs"/>
        </a:defRPr>
      </a:lvl5pPr>
      <a:lvl6pPr marL="2286068" algn="l" defTabSz="914427" rtl="0" eaLnBrk="1" latinLnBrk="0" hangingPunct="1">
        <a:defRPr sz="1800" kern="1200">
          <a:solidFill>
            <a:schemeClr val="tx1"/>
          </a:solidFill>
          <a:latin typeface="+mn-lt"/>
          <a:ea typeface="+mn-ea"/>
          <a:cs typeface="+mn-cs"/>
        </a:defRPr>
      </a:lvl6pPr>
      <a:lvl7pPr marL="2743281" algn="l" defTabSz="914427" rtl="0" eaLnBrk="1" latinLnBrk="0" hangingPunct="1">
        <a:defRPr sz="1800" kern="1200">
          <a:solidFill>
            <a:schemeClr val="tx1"/>
          </a:solidFill>
          <a:latin typeface="+mn-lt"/>
          <a:ea typeface="+mn-ea"/>
          <a:cs typeface="+mn-cs"/>
        </a:defRPr>
      </a:lvl7pPr>
      <a:lvl8pPr marL="3200495" algn="l" defTabSz="914427" rtl="0" eaLnBrk="1" latinLnBrk="0" hangingPunct="1">
        <a:defRPr sz="1800" kern="1200">
          <a:solidFill>
            <a:schemeClr val="tx1"/>
          </a:solidFill>
          <a:latin typeface="+mn-lt"/>
          <a:ea typeface="+mn-ea"/>
          <a:cs typeface="+mn-cs"/>
        </a:defRPr>
      </a:lvl8pPr>
      <a:lvl9pPr marL="3657708" algn="l" defTabSz="9144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045153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8138493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8083420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76131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0539732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4021444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7AEC-AA0A-41AC-A81B-734E76564187}" type="datetimeFigureOut">
              <a:rPr lang="en-ZA" smtClean="0">
                <a:solidFill>
                  <a:prstClr val="black">
                    <a:tint val="75000"/>
                  </a:prstClr>
                </a:solidFill>
              </a:rPr>
              <a:pPr/>
              <a:t>2023/09/15</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B776-A9B6-4A32-865A-64ABB6AA14A9}"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3688801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0691E-C1AE-A2FA-DE8F-E4672C14C904}"/>
              </a:ext>
            </a:extLst>
          </p:cNvPr>
          <p:cNvSpPr/>
          <p:nvPr/>
        </p:nvSpPr>
        <p:spPr>
          <a:xfrm>
            <a:off x="0" y="857250"/>
            <a:ext cx="9144000"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b="1" dirty="0">
              <a:solidFill>
                <a:schemeClr val="tx1"/>
              </a:solidFill>
              <a:latin typeface="Calibri" panose="020F0502020204030204" pitchFamily="34" charset="0"/>
              <a:cs typeface="Calibri" panose="020F0502020204030204" pitchFamily="34" charset="0"/>
            </a:endParaRPr>
          </a:p>
          <a:p>
            <a:pPr algn="ctr"/>
            <a:endParaRPr lang="en-ZA" sz="1350" dirty="0">
              <a:solidFill>
                <a:schemeClr val="tx1"/>
              </a:solidFill>
            </a:endParaRPr>
          </a:p>
        </p:txBody>
      </p:sp>
      <p:pic>
        <p:nvPicPr>
          <p:cNvPr id="6" name="Picture 5">
            <a:extLst>
              <a:ext uri="{FF2B5EF4-FFF2-40B4-BE49-F238E27FC236}">
                <a16:creationId xmlns:a16="http://schemas.microsoft.com/office/drawing/2014/main" id="{F9C83614-8085-8C13-1543-AA5B617DAD8A}"/>
              </a:ext>
            </a:extLst>
          </p:cNvPr>
          <p:cNvPicPr>
            <a:picLocks noChangeAspect="1"/>
          </p:cNvPicPr>
          <p:nvPr/>
        </p:nvPicPr>
        <p:blipFill>
          <a:blip r:embed="rId2"/>
          <a:stretch>
            <a:fillRect/>
          </a:stretch>
        </p:blipFill>
        <p:spPr>
          <a:xfrm>
            <a:off x="3511226" y="943908"/>
            <a:ext cx="2121548" cy="2121548"/>
          </a:xfrm>
          <a:prstGeom prst="rect">
            <a:avLst/>
          </a:prstGeom>
          <a:solidFill>
            <a:srgbClr val="1E266F"/>
          </a:solidFill>
        </p:spPr>
      </p:pic>
      <p:graphicFrame>
        <p:nvGraphicFramePr>
          <p:cNvPr id="7" name="Table 7">
            <a:extLst>
              <a:ext uri="{FF2B5EF4-FFF2-40B4-BE49-F238E27FC236}">
                <a16:creationId xmlns:a16="http://schemas.microsoft.com/office/drawing/2014/main" id="{80F0AEBE-BCBD-0516-2F54-3EC5410433B1}"/>
              </a:ext>
            </a:extLst>
          </p:cNvPr>
          <p:cNvGraphicFramePr>
            <a:graphicFrameLocks noGrp="1"/>
          </p:cNvGraphicFramePr>
          <p:nvPr>
            <p:extLst>
              <p:ext uri="{D42A27DB-BD31-4B8C-83A1-F6EECF244321}">
                <p14:modId xmlns:p14="http://schemas.microsoft.com/office/powerpoint/2010/main" val="2834742723"/>
              </p:ext>
            </p:extLst>
          </p:nvPr>
        </p:nvGraphicFramePr>
        <p:xfrm>
          <a:off x="0" y="2978798"/>
          <a:ext cx="9144000" cy="18059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3694063767"/>
                    </a:ext>
                  </a:extLst>
                </a:gridCol>
              </a:tblGrid>
              <a:tr h="640080">
                <a:tc>
                  <a:txBody>
                    <a:bodyPr/>
                    <a:lstStyle/>
                    <a:p>
                      <a:pPr algn="ctr">
                        <a:spcAft>
                          <a:spcPts val="600"/>
                        </a:spcAft>
                      </a:pPr>
                      <a:r>
                        <a:rPr lang="en-GB" sz="2800" b="1" dirty="0">
                          <a:effectLst/>
                          <a:latin typeface="Calibri" panose="020F0502020204030204" pitchFamily="34" charset="0"/>
                          <a:ea typeface="Times New Roman" panose="02020603050405020304" pitchFamily="18" charset="0"/>
                          <a:cs typeface="Calibri" panose="020F0502020204030204" pitchFamily="34" charset="0"/>
                        </a:rPr>
                        <a:t>Contemporary </a:t>
                      </a:r>
                      <a:r>
                        <a:rPr lang="en-GB" sz="2800" b="1" dirty="0" err="1">
                          <a:effectLst/>
                          <a:latin typeface="Calibri" panose="020F0502020204030204" pitchFamily="34" charset="0"/>
                          <a:ea typeface="Times New Roman" panose="02020603050405020304" pitchFamily="18" charset="0"/>
                          <a:cs typeface="Calibri" panose="020F0502020204030204" pitchFamily="34" charset="0"/>
                        </a:rPr>
                        <a:t>biotrade</a:t>
                      </a:r>
                      <a:r>
                        <a:rPr lang="en-GB" sz="2800" b="1" dirty="0">
                          <a:effectLst/>
                          <a:latin typeface="Calibri" panose="020F0502020204030204" pitchFamily="34" charset="0"/>
                          <a:ea typeface="Times New Roman" panose="02020603050405020304" pitchFamily="18" charset="0"/>
                          <a:cs typeface="Calibri" panose="020F0502020204030204" pitchFamily="34" charset="0"/>
                        </a:rPr>
                        <a:t> research in South Africa </a:t>
                      </a:r>
                      <a:endParaRPr lang="en-ZA" sz="2800" dirty="0">
                        <a:effectLst/>
                        <a:latin typeface="Calibri" panose="020F0502020204030204" pitchFamily="34" charset="0"/>
                        <a:ea typeface="Times New Roman" panose="02020603050405020304" pitchFamily="18" charset="0"/>
                        <a:cs typeface="Arial" panose="020B0604020202020204" pitchFamily="34" charset="0"/>
                      </a:endParaRPr>
                    </a:p>
                  </a:txBody>
                  <a:tcPr marL="114300" marR="114300" marT="0" marB="0">
                    <a:solidFill>
                      <a:srgbClr val="4D7C2F"/>
                    </a:solidFill>
                  </a:tcPr>
                </a:tc>
                <a:extLst>
                  <a:ext uri="{0D108BD9-81ED-4DB2-BD59-A6C34878D82A}">
                    <a16:rowId xmlns:a16="http://schemas.microsoft.com/office/drawing/2014/main" val="2029694338"/>
                  </a:ext>
                </a:extLst>
              </a:tr>
              <a:tr h="1165860">
                <a:tc>
                  <a:txBody>
                    <a:bodyPr/>
                    <a:lstStyle/>
                    <a:p>
                      <a:pPr algn="ctr"/>
                      <a:r>
                        <a:rPr lang="en-GB" sz="1800" b="0" kern="1200" dirty="0">
                          <a:solidFill>
                            <a:schemeClr val="bg1"/>
                          </a:solidFill>
                          <a:effectLst/>
                          <a:latin typeface="+mn-lt"/>
                          <a:ea typeface="+mn-ea"/>
                          <a:cs typeface="+mn-cs"/>
                        </a:rPr>
                        <a:t>Jessica Mutuwa </a:t>
                      </a:r>
                    </a:p>
                    <a:p>
                      <a:pPr algn="ctr"/>
                      <a:r>
                        <a:rPr lang="en-ZA" sz="1800">
                          <a:solidFill>
                            <a:schemeClr val="bg1"/>
                          </a:solidFill>
                          <a:latin typeface="Calibri" panose="020F0502020204030204" pitchFamily="34" charset="0"/>
                          <a:cs typeface="Calibri" panose="020F0502020204030204" pitchFamily="34" charset="0"/>
                        </a:rPr>
                        <a:t>ABioSA consultant</a:t>
                      </a:r>
                      <a:endParaRPr lang="en-ZA" sz="1800" dirty="0">
                        <a:solidFill>
                          <a:schemeClr val="bg1"/>
                        </a:solidFill>
                        <a:latin typeface="Calibri" panose="020F0502020204030204" pitchFamily="34" charset="0"/>
                        <a:cs typeface="Calibri" panose="020F0502020204030204" pitchFamily="34" charset="0"/>
                      </a:endParaRPr>
                    </a:p>
                    <a:p>
                      <a:pPr algn="ctr"/>
                      <a:endParaRPr lang="en-ZA" sz="1800" dirty="0">
                        <a:solidFill>
                          <a:schemeClr val="bg1"/>
                        </a:solidFill>
                        <a:latin typeface="Calibri" panose="020F0502020204030204" pitchFamily="34" charset="0"/>
                        <a:cs typeface="Calibri" panose="020F0502020204030204" pitchFamily="34" charset="0"/>
                      </a:endParaRPr>
                    </a:p>
                    <a:p>
                      <a:pPr algn="ctr"/>
                      <a:r>
                        <a:rPr lang="en-ZA" sz="1800" dirty="0">
                          <a:solidFill>
                            <a:schemeClr val="bg1"/>
                          </a:solidFill>
                          <a:latin typeface="Calibri" panose="020F0502020204030204" pitchFamily="34" charset="0"/>
                          <a:cs typeface="Calibri" panose="020F0502020204030204" pitchFamily="34" charset="0"/>
                        </a:rPr>
                        <a:t>15 September 2023</a:t>
                      </a:r>
                    </a:p>
                  </a:txBody>
                  <a:tcPr marL="68580" marR="68580" marT="34290" marB="34290">
                    <a:solidFill>
                      <a:srgbClr val="1E266F"/>
                    </a:solidFill>
                  </a:tcPr>
                </a:tc>
                <a:extLst>
                  <a:ext uri="{0D108BD9-81ED-4DB2-BD59-A6C34878D82A}">
                    <a16:rowId xmlns:a16="http://schemas.microsoft.com/office/drawing/2014/main" val="2339152755"/>
                  </a:ext>
                </a:extLst>
              </a:tr>
            </a:tbl>
          </a:graphicData>
        </a:graphic>
      </p:graphicFrame>
      <p:pic>
        <p:nvPicPr>
          <p:cNvPr id="8" name="Picture 7">
            <a:extLst>
              <a:ext uri="{FF2B5EF4-FFF2-40B4-BE49-F238E27FC236}">
                <a16:creationId xmlns:a16="http://schemas.microsoft.com/office/drawing/2014/main" id="{AFA29B46-D47F-6110-4FF5-9F5271336D34}"/>
              </a:ext>
            </a:extLst>
          </p:cNvPr>
          <p:cNvPicPr>
            <a:picLocks noChangeAspect="1"/>
          </p:cNvPicPr>
          <p:nvPr/>
        </p:nvPicPr>
        <p:blipFill>
          <a:blip r:embed="rId3"/>
          <a:stretch>
            <a:fillRect/>
          </a:stretch>
        </p:blipFill>
        <p:spPr>
          <a:xfrm>
            <a:off x="4248133" y="5100347"/>
            <a:ext cx="647733" cy="604868"/>
          </a:xfrm>
          <a:prstGeom prst="rect">
            <a:avLst/>
          </a:prstGeom>
        </p:spPr>
      </p:pic>
    </p:spTree>
    <p:extLst>
      <p:ext uri="{BB962C8B-B14F-4D97-AF65-F5344CB8AC3E}">
        <p14:creationId xmlns:p14="http://schemas.microsoft.com/office/powerpoint/2010/main" val="359182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2060"/>
          </a:solidFill>
        </p:spPr>
        <p:txBody>
          <a:bodyPr>
            <a:normAutofit/>
          </a:bodyPr>
          <a:lstStyle/>
          <a:p>
            <a:r>
              <a:rPr lang="en-GB" b="1" dirty="0">
                <a:solidFill>
                  <a:schemeClr val="bg1"/>
                </a:solidFill>
              </a:rPr>
              <a:t>5. Recommendation </a:t>
            </a:r>
            <a:endParaRPr lang="en-ZA" b="1" dirty="0">
              <a:solidFill>
                <a:schemeClr val="bg1"/>
              </a:solidFill>
            </a:endParaRPr>
          </a:p>
        </p:txBody>
      </p:sp>
      <p:sp>
        <p:nvSpPr>
          <p:cNvPr id="3" name="Content Placeholder 2"/>
          <p:cNvSpPr>
            <a:spLocks noGrp="1"/>
          </p:cNvSpPr>
          <p:nvPr>
            <p:ph idx="1"/>
          </p:nvPr>
        </p:nvSpPr>
        <p:spPr/>
        <p:txBody>
          <a:bodyPr>
            <a:normAutofit/>
          </a:bodyPr>
          <a:lstStyle/>
          <a:p>
            <a:r>
              <a:rPr lang="en-GB" dirty="0"/>
              <a:t>The study will contribute to the current body of knowledge in the respective field</a:t>
            </a:r>
          </a:p>
          <a:p>
            <a:r>
              <a:rPr lang="en-GB" dirty="0"/>
              <a:t>Are actions and/or control measures practical, and derived directly from study results? </a:t>
            </a:r>
          </a:p>
          <a:p>
            <a:endParaRPr lang="en-GB" dirty="0"/>
          </a:p>
          <a:p>
            <a:pPr marL="0" indent="0">
              <a:buNone/>
            </a:pPr>
            <a:endParaRPr lang="en-GB" dirty="0"/>
          </a:p>
          <a:p>
            <a:endParaRPr lang="en-GB" i="1" dirty="0"/>
          </a:p>
          <a:p>
            <a:endParaRPr lang="en-Z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638" y="6035947"/>
            <a:ext cx="12128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95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2060"/>
          </a:solidFill>
        </p:spPr>
        <p:txBody>
          <a:bodyPr/>
          <a:lstStyle/>
          <a:p>
            <a:r>
              <a:rPr lang="en-GB" b="1" dirty="0">
                <a:solidFill>
                  <a:schemeClr val="bg1"/>
                </a:solidFill>
              </a:rPr>
              <a:t>Students benefits</a:t>
            </a:r>
            <a:endParaRPr lang="en-ZA" b="1" dirty="0">
              <a:solidFill>
                <a:schemeClr val="bg1"/>
              </a:solidFill>
            </a:endParaRPr>
          </a:p>
        </p:txBody>
      </p:sp>
      <p:sp>
        <p:nvSpPr>
          <p:cNvPr id="3" name="Content Placeholder 2"/>
          <p:cNvSpPr>
            <a:spLocks noGrp="1"/>
          </p:cNvSpPr>
          <p:nvPr>
            <p:ph idx="1"/>
          </p:nvPr>
        </p:nvSpPr>
        <p:spPr>
          <a:xfrm>
            <a:off x="251520" y="1484784"/>
            <a:ext cx="8640960" cy="4896544"/>
          </a:xfrm>
        </p:spPr>
        <p:txBody>
          <a:bodyPr>
            <a:normAutofit fontScale="92500" lnSpcReduction="20000"/>
          </a:bodyPr>
          <a:lstStyle/>
          <a:p>
            <a:r>
              <a:rPr lang="en-GB" dirty="0"/>
              <a:t>Successful students will have an agreement with GIZ to write articles/case studies that will be published on the ABS initiative website</a:t>
            </a:r>
          </a:p>
          <a:p>
            <a:r>
              <a:rPr lang="en-GB" dirty="0"/>
              <a:t>The best three presenters at the African </a:t>
            </a:r>
            <a:r>
              <a:rPr lang="en-GB" dirty="0" err="1"/>
              <a:t>biotrade</a:t>
            </a:r>
            <a:r>
              <a:rPr lang="en-GB" dirty="0"/>
              <a:t> festival will get an opportunity to attend international conference of their choice in 2024 (at the expense of </a:t>
            </a:r>
            <a:r>
              <a:rPr lang="en-GB" dirty="0" err="1"/>
              <a:t>ABioSA</a:t>
            </a:r>
            <a:r>
              <a:rPr lang="en-GB" dirty="0"/>
              <a:t>)</a:t>
            </a:r>
          </a:p>
          <a:p>
            <a:r>
              <a:rPr lang="en-GB" dirty="0" err="1"/>
              <a:t>ABioSA</a:t>
            </a:r>
            <a:r>
              <a:rPr lang="en-GB" dirty="0"/>
              <a:t> where possible will provide students with a networking platform to present their research </a:t>
            </a:r>
          </a:p>
          <a:p>
            <a:r>
              <a:rPr lang="en-GB" dirty="0"/>
              <a:t>Proof Africa Communications will conduct a capacity development communication and presentation training.</a:t>
            </a:r>
          </a:p>
          <a:p>
            <a:endParaRPr lang="en-GB" dirty="0"/>
          </a:p>
          <a:p>
            <a:pPr marL="0" indent="0">
              <a:buNone/>
            </a:pP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646" y="6107955"/>
            <a:ext cx="12128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43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1DF5B1-8659-4D18-B536-72C088B28A0D}"/>
              </a:ext>
            </a:extLst>
          </p:cNvPr>
          <p:cNvSpPr txBox="1"/>
          <p:nvPr/>
        </p:nvSpPr>
        <p:spPr>
          <a:xfrm>
            <a:off x="152400" y="2194618"/>
            <a:ext cx="8991600" cy="800219"/>
          </a:xfrm>
          <a:prstGeom prst="rect">
            <a:avLst/>
          </a:prstGeom>
          <a:noFill/>
        </p:spPr>
        <p:txBody>
          <a:bodyPr wrap="square" rtlCol="0">
            <a:spAutoFit/>
          </a:bodyPr>
          <a:lstStyle/>
          <a:p>
            <a:endParaRPr lang="en-US" altLang="de-DE" sz="2800" b="1" dirty="0">
              <a:solidFill>
                <a:srgbClr val="303880"/>
              </a:solidFill>
            </a:endParaRPr>
          </a:p>
          <a:p>
            <a:pPr marL="457200" indent="-457200">
              <a:buFont typeface="Courier New" panose="02070309020205020404" pitchFamily="49" charset="0"/>
              <a:buChar char="o"/>
            </a:pPr>
            <a:endParaRPr lang="en-US" altLang="de-DE" dirty="0">
              <a:solidFill>
                <a:srgbClr val="303880"/>
              </a:solidFill>
            </a:endParaRPr>
          </a:p>
        </p:txBody>
      </p:sp>
      <p:sp>
        <p:nvSpPr>
          <p:cNvPr id="7" name="TextBox 6">
            <a:extLst>
              <a:ext uri="{FF2B5EF4-FFF2-40B4-BE49-F238E27FC236}">
                <a16:creationId xmlns:a16="http://schemas.microsoft.com/office/drawing/2014/main" id="{A3EFBCED-42EA-4ED5-B70E-1168EDDB54F0}"/>
              </a:ext>
            </a:extLst>
          </p:cNvPr>
          <p:cNvSpPr txBox="1"/>
          <p:nvPr/>
        </p:nvSpPr>
        <p:spPr>
          <a:xfrm>
            <a:off x="0" y="0"/>
            <a:ext cx="9144000" cy="523220"/>
          </a:xfrm>
          <a:prstGeom prst="rect">
            <a:avLst/>
          </a:prstGeom>
          <a:solidFill>
            <a:srgbClr val="002060"/>
          </a:solidFill>
        </p:spPr>
        <p:txBody>
          <a:bodyPr wrap="square" rtlCol="0">
            <a:spAutoFit/>
          </a:bodyPr>
          <a:lstStyle/>
          <a:p>
            <a:r>
              <a:rPr lang="en-US" altLang="de-DE" sz="2800" b="1" dirty="0">
                <a:solidFill>
                  <a:prstClr val="white"/>
                </a:solidFill>
              </a:rPr>
              <a:t>ABioSAs’ contribution to growth of the biotrade sector</a:t>
            </a:r>
          </a:p>
        </p:txBody>
      </p:sp>
      <p:sp>
        <p:nvSpPr>
          <p:cNvPr id="10" name="TextBox 9">
            <a:extLst>
              <a:ext uri="{FF2B5EF4-FFF2-40B4-BE49-F238E27FC236}">
                <a16:creationId xmlns:a16="http://schemas.microsoft.com/office/drawing/2014/main" id="{028185AC-686B-430E-B19D-181A14DDD4B4}"/>
              </a:ext>
            </a:extLst>
          </p:cNvPr>
          <p:cNvSpPr txBox="1"/>
          <p:nvPr/>
        </p:nvSpPr>
        <p:spPr>
          <a:xfrm>
            <a:off x="381000" y="2043500"/>
            <a:ext cx="7848600" cy="4124206"/>
          </a:xfrm>
          <a:prstGeom prst="rect">
            <a:avLst/>
          </a:prstGeom>
          <a:noFill/>
        </p:spPr>
        <p:txBody>
          <a:bodyPr wrap="square" rtlCol="0">
            <a:spAutoFit/>
          </a:bodyPr>
          <a:lstStyle/>
          <a:p>
            <a:endParaRPr lang="en-US" altLang="de-DE" sz="2800" b="1" dirty="0">
              <a:solidFill>
                <a:srgbClr val="303880"/>
              </a:solidFill>
            </a:endParaRPr>
          </a:p>
          <a:p>
            <a:pPr algn="just"/>
            <a:endParaRPr lang="en-US" altLang="de-DE" dirty="0">
              <a:solidFill>
                <a:prstClr val="black"/>
              </a:solidFill>
            </a:endParaRPr>
          </a:p>
          <a:p>
            <a:pPr marL="457200" indent="-457200">
              <a:buFont typeface="Wingdings" panose="05000000000000000000" pitchFamily="2" charset="2"/>
              <a:buChar char="Ø"/>
            </a:pPr>
            <a:r>
              <a:rPr lang="en-US" altLang="de-DE" b="1" dirty="0">
                <a:solidFill>
                  <a:prstClr val="black"/>
                </a:solidFill>
              </a:rPr>
              <a:t>Interest in biotrade sector</a:t>
            </a:r>
            <a:r>
              <a:rPr lang="en-US" altLang="de-DE" dirty="0">
                <a:solidFill>
                  <a:prstClr val="black"/>
                </a:solidFill>
              </a:rPr>
              <a:t>: the creation of permanent and seasonal jobs for local people while boosting the value of biotrade in a sector which empowers women</a:t>
            </a:r>
          </a:p>
          <a:p>
            <a:pPr marL="285750" indent="-285750">
              <a:buFont typeface="Wingdings" panose="05000000000000000000" pitchFamily="2" charset="2"/>
              <a:buChar char="Ø"/>
            </a:pPr>
            <a:endParaRPr lang="en-US" altLang="de-DE" dirty="0">
              <a:solidFill>
                <a:prstClr val="black"/>
              </a:solidFill>
            </a:endParaRPr>
          </a:p>
          <a:p>
            <a:pPr marL="457200" indent="-457200">
              <a:buFont typeface="Wingdings" panose="05000000000000000000" pitchFamily="2" charset="2"/>
              <a:buChar char="Ø"/>
            </a:pPr>
            <a:r>
              <a:rPr lang="en-US" altLang="de-DE" b="1" dirty="0">
                <a:solidFill>
                  <a:prstClr val="black"/>
                </a:solidFill>
              </a:rPr>
              <a:t>Role in Marula novel food study</a:t>
            </a:r>
            <a:r>
              <a:rPr lang="en-US" altLang="de-DE" dirty="0">
                <a:solidFill>
                  <a:prstClr val="black"/>
                </a:solidFill>
              </a:rPr>
              <a:t>: search literature for references to food and seed oils use, to inform a scientific dossier for Marula</a:t>
            </a:r>
          </a:p>
          <a:p>
            <a:pPr marL="457200" indent="-457200">
              <a:buFont typeface="Wingdings" panose="05000000000000000000" pitchFamily="2" charset="2"/>
              <a:buChar char="Ø"/>
            </a:pPr>
            <a:endParaRPr lang="en-US" altLang="de-DE" dirty="0">
              <a:solidFill>
                <a:prstClr val="black"/>
              </a:solidFill>
            </a:endParaRPr>
          </a:p>
          <a:p>
            <a:pPr marL="457200" indent="-457200">
              <a:buFont typeface="Wingdings" panose="05000000000000000000" pitchFamily="2" charset="2"/>
              <a:buChar char="Ø"/>
            </a:pPr>
            <a:r>
              <a:rPr lang="en-US" altLang="de-DE" b="1" dirty="0">
                <a:solidFill>
                  <a:prstClr val="black"/>
                </a:solidFill>
              </a:rPr>
              <a:t>Impact/benefit on future career</a:t>
            </a:r>
            <a:r>
              <a:rPr lang="en-US" altLang="de-DE" dirty="0">
                <a:solidFill>
                  <a:prstClr val="black"/>
                </a:solidFill>
              </a:rPr>
              <a:t>: The study will impact future studies of regulatory approvals (e.g. safe for consumers and properly labelled) and then work within the industry to support the linkage between history of use and successful scientific dossiers for market access</a:t>
            </a:r>
          </a:p>
          <a:p>
            <a:pPr marL="457200" indent="-457200">
              <a:buFont typeface="Courier New" panose="02070309020205020404" pitchFamily="49" charset="0"/>
              <a:buChar char="o"/>
            </a:pPr>
            <a:endParaRPr lang="en-US" altLang="de-DE" dirty="0">
              <a:solidFill>
                <a:srgbClr val="303880"/>
              </a:solidFill>
            </a:endParaRPr>
          </a:p>
        </p:txBody>
      </p:sp>
      <p:pic>
        <p:nvPicPr>
          <p:cNvPr id="4" name="Picture 3">
            <a:extLst>
              <a:ext uri="{FF2B5EF4-FFF2-40B4-BE49-F238E27FC236}">
                <a16:creationId xmlns:a16="http://schemas.microsoft.com/office/drawing/2014/main" id="{B7471840-5211-436B-9807-9C03B49CA3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5532" y="5589240"/>
            <a:ext cx="1208956" cy="1202754"/>
          </a:xfrm>
          <a:prstGeom prst="rect">
            <a:avLst/>
          </a:prstGeom>
        </p:spPr>
      </p:pic>
      <p:sp>
        <p:nvSpPr>
          <p:cNvPr id="8" name="TextBox 7">
            <a:extLst>
              <a:ext uri="{FF2B5EF4-FFF2-40B4-BE49-F238E27FC236}">
                <a16:creationId xmlns:a16="http://schemas.microsoft.com/office/drawing/2014/main" id="{26EDC3BE-BDFA-4FEF-B1A6-16E3B4DAB00A}"/>
              </a:ext>
            </a:extLst>
          </p:cNvPr>
          <p:cNvSpPr txBox="1"/>
          <p:nvPr/>
        </p:nvSpPr>
        <p:spPr>
          <a:xfrm>
            <a:off x="1752600" y="1543505"/>
            <a:ext cx="4720702" cy="1077218"/>
          </a:xfrm>
          <a:prstGeom prst="rect">
            <a:avLst/>
          </a:prstGeom>
          <a:noFill/>
        </p:spPr>
        <p:txBody>
          <a:bodyPr wrap="square" rtlCol="0">
            <a:spAutoFit/>
          </a:bodyPr>
          <a:lstStyle/>
          <a:p>
            <a:r>
              <a:rPr lang="en-US" altLang="de-DE" sz="1600" b="1" dirty="0">
                <a:solidFill>
                  <a:prstClr val="black"/>
                </a:solidFill>
              </a:rPr>
              <a:t>Marubini J Mutuwa</a:t>
            </a:r>
          </a:p>
          <a:p>
            <a:r>
              <a:rPr lang="en-US" altLang="de-DE" sz="1600" dirty="0">
                <a:solidFill>
                  <a:prstClr val="black"/>
                </a:solidFill>
              </a:rPr>
              <a:t>MSc Ethnobotany </a:t>
            </a:r>
          </a:p>
          <a:p>
            <a:r>
              <a:rPr lang="en-US" altLang="de-DE" sz="1600" dirty="0">
                <a:solidFill>
                  <a:prstClr val="black"/>
                </a:solidFill>
              </a:rPr>
              <a:t>University of Johannesburg</a:t>
            </a:r>
          </a:p>
          <a:p>
            <a:endParaRPr lang="en-ZA" sz="1600" b="1" dirty="0">
              <a:solidFill>
                <a:prstClr val="black"/>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00" t="4571" r="13904" b="28612"/>
          <a:stretch/>
        </p:blipFill>
        <p:spPr bwMode="auto">
          <a:xfrm>
            <a:off x="5172518" y="727612"/>
            <a:ext cx="1487714" cy="190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76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21" y="5044901"/>
            <a:ext cx="891857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3" y="4154339"/>
            <a:ext cx="37496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3506267"/>
            <a:ext cx="54260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175" y="1628800"/>
            <a:ext cx="354806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8" y="-27384"/>
            <a:ext cx="9223376"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55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D49C24-30AB-415D-A137-39945A2FAC71}"/>
              </a:ext>
            </a:extLst>
          </p:cNvPr>
          <p:cNvSpPr/>
          <p:nvPr/>
        </p:nvSpPr>
        <p:spPr>
          <a:xfrm>
            <a:off x="112" y="-27384"/>
            <a:ext cx="9143777" cy="817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2893"/>
            <a:r>
              <a:rPr lang="en-ZA" sz="3375" b="1">
                <a:solidFill>
                  <a:prstClr val="white"/>
                </a:solidFill>
              </a:rPr>
              <a:t>1. </a:t>
            </a:r>
            <a:r>
              <a:rPr lang="en-ZA" sz="3375" b="1" err="1">
                <a:solidFill>
                  <a:prstClr val="white"/>
                </a:solidFill>
              </a:rPr>
              <a:t>ABioSA</a:t>
            </a:r>
            <a:r>
              <a:rPr lang="en-ZA" sz="3375" b="1">
                <a:solidFill>
                  <a:prstClr val="white"/>
                </a:solidFill>
              </a:rPr>
              <a:t> project introduction</a:t>
            </a:r>
          </a:p>
        </p:txBody>
      </p:sp>
      <p:sp>
        <p:nvSpPr>
          <p:cNvPr id="2" name="Slide Number Placeholder 1">
            <a:extLst>
              <a:ext uri="{FF2B5EF4-FFF2-40B4-BE49-F238E27FC236}">
                <a16:creationId xmlns:a16="http://schemas.microsoft.com/office/drawing/2014/main" id="{EB0DD7C8-AAF6-42F3-9A47-841D1ADBDEBE}"/>
              </a:ext>
            </a:extLst>
          </p:cNvPr>
          <p:cNvSpPr>
            <a:spLocks noGrp="1"/>
          </p:cNvSpPr>
          <p:nvPr>
            <p:ph type="sldNum" sz="quarter" idx="12"/>
          </p:nvPr>
        </p:nvSpPr>
        <p:spPr/>
        <p:txBody>
          <a:bodyPr/>
          <a:lstStyle/>
          <a:p>
            <a:pPr defTabSz="192893"/>
            <a:fld id="{3134E1CF-4636-448C-87E0-2FB9AB5D3033}" type="slidenum">
              <a:rPr lang="en-ZA">
                <a:solidFill>
                  <a:prstClr val="black">
                    <a:tint val="75000"/>
                  </a:prstClr>
                </a:solidFill>
              </a:rPr>
              <a:pPr defTabSz="192893"/>
              <a:t>3</a:t>
            </a:fld>
            <a:endParaRPr lang="en-ZA">
              <a:solidFill>
                <a:prstClr val="black">
                  <a:tint val="75000"/>
                </a:prstClr>
              </a:solidFill>
            </a:endParaRPr>
          </a:p>
        </p:txBody>
      </p:sp>
      <p:sp>
        <p:nvSpPr>
          <p:cNvPr id="3" name="TextBox 2">
            <a:extLst>
              <a:ext uri="{FF2B5EF4-FFF2-40B4-BE49-F238E27FC236}">
                <a16:creationId xmlns:a16="http://schemas.microsoft.com/office/drawing/2014/main" id="{BF9D8A1C-2158-424A-9F33-2B34F7DB5CC7}"/>
              </a:ext>
            </a:extLst>
          </p:cNvPr>
          <p:cNvSpPr txBox="1"/>
          <p:nvPr/>
        </p:nvSpPr>
        <p:spPr>
          <a:xfrm>
            <a:off x="10223" y="988044"/>
            <a:ext cx="9123553" cy="87158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964463" lvl="5" defTabSz="192893"/>
            <a:r>
              <a:rPr lang="de-DE" sz="1688" b="1">
                <a:solidFill>
                  <a:prstClr val="white"/>
                </a:solidFill>
              </a:rPr>
              <a:t>Funder: </a:t>
            </a:r>
            <a:r>
              <a:rPr lang="de-DE" sz="1688">
                <a:solidFill>
                  <a:prstClr val="white"/>
                </a:solidFill>
              </a:rPr>
              <a:t>Swiss state secretariate for econimic affairs (SECO)</a:t>
            </a:r>
          </a:p>
          <a:p>
            <a:pPr marL="964463" lvl="5" defTabSz="192893"/>
            <a:r>
              <a:rPr lang="de-DE" sz="1688" b="1">
                <a:solidFill>
                  <a:prstClr val="white"/>
                </a:solidFill>
              </a:rPr>
              <a:t>Implementer</a:t>
            </a:r>
            <a:r>
              <a:rPr lang="de-DE" sz="1688">
                <a:solidFill>
                  <a:prstClr val="white"/>
                </a:solidFill>
              </a:rPr>
              <a:t>: Deutsche Gesellschaft für Internationale Zusammenarbeit (GIZ)</a:t>
            </a:r>
            <a:br>
              <a:rPr lang="de-DE" sz="1688">
                <a:solidFill>
                  <a:prstClr val="white"/>
                </a:solidFill>
              </a:rPr>
            </a:br>
            <a:r>
              <a:rPr lang="de-DE" sz="1688" b="1">
                <a:solidFill>
                  <a:prstClr val="white"/>
                </a:solidFill>
              </a:rPr>
              <a:t>Govt partner</a:t>
            </a:r>
            <a:r>
              <a:rPr lang="de-DE" sz="1688">
                <a:solidFill>
                  <a:prstClr val="white"/>
                </a:solidFill>
              </a:rPr>
              <a:t>: Department of Forestry, Fisheries and the Environment (DFFE) </a:t>
            </a:r>
          </a:p>
        </p:txBody>
      </p:sp>
      <p:graphicFrame>
        <p:nvGraphicFramePr>
          <p:cNvPr id="4" name="Diagram 3">
            <a:extLst>
              <a:ext uri="{FF2B5EF4-FFF2-40B4-BE49-F238E27FC236}">
                <a16:creationId xmlns:a16="http://schemas.microsoft.com/office/drawing/2014/main" id="{3C3C0700-8C8D-47F3-BC38-EA1A79425EDA}"/>
              </a:ext>
            </a:extLst>
          </p:cNvPr>
          <p:cNvGraphicFramePr/>
          <p:nvPr>
            <p:extLst>
              <p:ext uri="{D42A27DB-BD31-4B8C-83A1-F6EECF244321}">
                <p14:modId xmlns:p14="http://schemas.microsoft.com/office/powerpoint/2010/main" val="802756923"/>
              </p:ext>
            </p:extLst>
          </p:nvPr>
        </p:nvGraphicFramePr>
        <p:xfrm>
          <a:off x="570129" y="1313188"/>
          <a:ext cx="8208712" cy="498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0C87DA34-3969-4FEF-B4F0-7484F908A0D7}"/>
              </a:ext>
            </a:extLst>
          </p:cNvPr>
          <p:cNvSpPr/>
          <p:nvPr/>
        </p:nvSpPr>
        <p:spPr>
          <a:xfrm>
            <a:off x="571247" y="4069065"/>
            <a:ext cx="2423100" cy="655303"/>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92893"/>
            <a:r>
              <a:rPr lang="en-ZA">
                <a:solidFill>
                  <a:prstClr val="white"/>
                </a:solidFill>
              </a:rPr>
              <a:t>Component 1</a:t>
            </a:r>
          </a:p>
        </p:txBody>
      </p:sp>
      <p:sp>
        <p:nvSpPr>
          <p:cNvPr id="7" name="Rectangle 6">
            <a:extLst>
              <a:ext uri="{FF2B5EF4-FFF2-40B4-BE49-F238E27FC236}">
                <a16:creationId xmlns:a16="http://schemas.microsoft.com/office/drawing/2014/main" id="{9E3E47D8-C94A-48B5-821D-AEC81330A0E9}"/>
              </a:ext>
            </a:extLst>
          </p:cNvPr>
          <p:cNvSpPr/>
          <p:nvPr/>
        </p:nvSpPr>
        <p:spPr>
          <a:xfrm>
            <a:off x="3462935" y="4069065"/>
            <a:ext cx="2423100" cy="655303"/>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92893"/>
            <a:r>
              <a:rPr lang="en-ZA">
                <a:solidFill>
                  <a:prstClr val="white"/>
                </a:solidFill>
              </a:rPr>
              <a:t>Component 2</a:t>
            </a:r>
          </a:p>
        </p:txBody>
      </p:sp>
      <p:sp>
        <p:nvSpPr>
          <p:cNvPr id="8" name="Rectangle 7">
            <a:extLst>
              <a:ext uri="{FF2B5EF4-FFF2-40B4-BE49-F238E27FC236}">
                <a16:creationId xmlns:a16="http://schemas.microsoft.com/office/drawing/2014/main" id="{E40A36FA-F361-4692-A1A1-30A729348650}"/>
              </a:ext>
            </a:extLst>
          </p:cNvPr>
          <p:cNvSpPr/>
          <p:nvPr/>
        </p:nvSpPr>
        <p:spPr>
          <a:xfrm>
            <a:off x="6275029" y="4069065"/>
            <a:ext cx="2423100" cy="655303"/>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defTabSz="192893"/>
            <a:r>
              <a:rPr lang="en-ZA">
                <a:solidFill>
                  <a:prstClr val="white"/>
                </a:solidFill>
              </a:rPr>
              <a:t>Component 3</a:t>
            </a:r>
          </a:p>
        </p:txBody>
      </p:sp>
      <p:sp>
        <p:nvSpPr>
          <p:cNvPr id="10" name="Rectangle 9">
            <a:extLst>
              <a:ext uri="{FF2B5EF4-FFF2-40B4-BE49-F238E27FC236}">
                <a16:creationId xmlns:a16="http://schemas.microsoft.com/office/drawing/2014/main" id="{0DC78155-C7D7-490A-B154-CFF131A94100}"/>
              </a:ext>
            </a:extLst>
          </p:cNvPr>
          <p:cNvSpPr/>
          <p:nvPr/>
        </p:nvSpPr>
        <p:spPr>
          <a:xfrm>
            <a:off x="6149654" y="3992959"/>
            <a:ext cx="2629187" cy="245196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92893"/>
            <a:endParaRPr lang="en-ZA" sz="759">
              <a:solidFill>
                <a:prstClr val="white"/>
              </a:solidFill>
            </a:endParaRPr>
          </a:p>
        </p:txBody>
      </p:sp>
    </p:spTree>
    <p:extLst>
      <p:ext uri="{BB962C8B-B14F-4D97-AF65-F5344CB8AC3E}">
        <p14:creationId xmlns:p14="http://schemas.microsoft.com/office/powerpoint/2010/main" val="23885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384"/>
            <a:ext cx="9144000" cy="1143000"/>
          </a:xfrm>
          <a:prstGeom prst="rect">
            <a:avLst/>
          </a:prstGeom>
          <a:solidFill>
            <a:srgbClr val="00206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solidFill>
                  <a:schemeClr val="bg1"/>
                </a:solidFill>
              </a:rPr>
              <a:t>The African Biotrade research topics</a:t>
            </a:r>
            <a:endParaRPr lang="en-ZA" b="1" dirty="0">
              <a:solidFill>
                <a:schemeClr val="bg1"/>
              </a:solidFill>
            </a:endParaRPr>
          </a:p>
        </p:txBody>
      </p:sp>
      <p:sp>
        <p:nvSpPr>
          <p:cNvPr id="3" name="Content Placeholder 2"/>
          <p:cNvSpPr txBox="1">
            <a:spLocks/>
          </p:cNvSpPr>
          <p:nvPr/>
        </p:nvSpPr>
        <p:spPr>
          <a:xfrm>
            <a:off x="179512" y="1412776"/>
            <a:ext cx="5081311" cy="49685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t>The use of southern African indigenous plants</a:t>
            </a:r>
          </a:p>
          <a:p>
            <a:r>
              <a:rPr lang="en-GB"/>
              <a:t>Conservation of biodiversity</a:t>
            </a:r>
          </a:p>
          <a:p>
            <a:r>
              <a:rPr lang="en-GB"/>
              <a:t>Sustainable use</a:t>
            </a:r>
          </a:p>
          <a:p>
            <a:r>
              <a:rPr lang="en-GB"/>
              <a:t>Fair and equitable sharing of benefits</a:t>
            </a:r>
          </a:p>
          <a:p>
            <a:r>
              <a:rPr lang="en-GB"/>
              <a:t>Sustainability, and</a:t>
            </a:r>
          </a:p>
          <a:p>
            <a:r>
              <a:rPr lang="en-GB"/>
              <a:t>Compliance</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165304"/>
            <a:ext cx="12128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91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2060"/>
          </a:solidFill>
        </p:spPr>
        <p:txBody>
          <a:bodyPr>
            <a:normAutofit/>
          </a:bodyPr>
          <a:lstStyle/>
          <a:p>
            <a:r>
              <a:rPr lang="en-GB" b="1" dirty="0">
                <a:solidFill>
                  <a:schemeClr val="bg1"/>
                </a:solidFill>
              </a:rPr>
              <a:t>Postgraduate students presentations</a:t>
            </a:r>
            <a:endParaRPr lang="en-ZA" b="1"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GB" dirty="0"/>
              <a:t>The modulation of intestinal cell inflammation with Rooibos extracts-Shana</a:t>
            </a:r>
          </a:p>
          <a:p>
            <a:r>
              <a:rPr lang="en-GB" dirty="0"/>
              <a:t>Cultivation practices and utilisation of Marula by smallholder farmers in the dry regions of Zimbabwe-Andrew</a:t>
            </a:r>
          </a:p>
          <a:p>
            <a:r>
              <a:rPr lang="en-GB" dirty="0"/>
              <a:t>The untapped medicinal value of  </a:t>
            </a:r>
            <a:r>
              <a:rPr lang="en-GB" dirty="0" err="1"/>
              <a:t>honeybush</a:t>
            </a:r>
            <a:r>
              <a:rPr lang="en-GB" dirty="0"/>
              <a:t> in the management of diabetes-Kyle</a:t>
            </a:r>
          </a:p>
          <a:p>
            <a:r>
              <a:rPr lang="en-GB" dirty="0"/>
              <a:t>Aspects of the sustainability of the cultivated </a:t>
            </a:r>
            <a:r>
              <a:rPr lang="en-GB" dirty="0" err="1"/>
              <a:t>Honeybush</a:t>
            </a:r>
            <a:r>
              <a:rPr lang="en-GB" dirty="0"/>
              <a:t> tea industry in South Africa-</a:t>
            </a:r>
            <a:r>
              <a:rPr lang="en-GB" dirty="0" err="1"/>
              <a:t>Tafadzwa</a:t>
            </a:r>
            <a:endParaRPr lang="en-GB" dirty="0"/>
          </a:p>
          <a:p>
            <a:r>
              <a:rPr lang="en-GB" dirty="0"/>
              <a:t>The only sustainable economy for Rooibos and </a:t>
            </a:r>
            <a:r>
              <a:rPr lang="en-GB" dirty="0" err="1"/>
              <a:t>Honeybush</a:t>
            </a:r>
            <a:r>
              <a:rPr lang="en-GB" dirty="0"/>
              <a:t> is green-Rhoda</a:t>
            </a:r>
          </a:p>
          <a:p>
            <a:r>
              <a:rPr lang="en-GB" dirty="0"/>
              <a:t>Adding value to Marula through modelling the extraction of valuable compounds-</a:t>
            </a:r>
            <a:r>
              <a:rPr lang="en-GB" dirty="0" err="1"/>
              <a:t>Trishen</a:t>
            </a:r>
            <a:endParaRPr lang="en-GB" dirty="0"/>
          </a:p>
          <a:p>
            <a:endParaRPr lang="en-Z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638" y="6107955"/>
            <a:ext cx="12128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1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2060"/>
          </a:solidFill>
        </p:spPr>
        <p:txBody>
          <a:bodyPr>
            <a:normAutofit fontScale="90000"/>
          </a:bodyPr>
          <a:lstStyle/>
          <a:p>
            <a:r>
              <a:rPr lang="en-GB" b="1" dirty="0">
                <a:solidFill>
                  <a:schemeClr val="bg1"/>
                </a:solidFill>
              </a:rPr>
              <a:t>Assessment</a:t>
            </a:r>
            <a:br>
              <a:rPr lang="en-GB" b="1" dirty="0">
                <a:solidFill>
                  <a:schemeClr val="bg1"/>
                </a:solidFill>
              </a:rPr>
            </a:br>
            <a:r>
              <a:rPr lang="en-GB" b="1" dirty="0">
                <a:solidFill>
                  <a:schemeClr val="bg1"/>
                </a:solidFill>
              </a:rPr>
              <a:t>1. Background of the study </a:t>
            </a:r>
            <a:endParaRPr lang="en-ZA" b="1" dirty="0">
              <a:solidFill>
                <a:schemeClr val="bg1"/>
              </a:solidFill>
            </a:endParaRPr>
          </a:p>
        </p:txBody>
      </p:sp>
      <p:sp>
        <p:nvSpPr>
          <p:cNvPr id="3" name="Content Placeholder 2"/>
          <p:cNvSpPr>
            <a:spLocks noGrp="1"/>
          </p:cNvSpPr>
          <p:nvPr>
            <p:ph idx="1"/>
          </p:nvPr>
        </p:nvSpPr>
        <p:spPr/>
        <p:txBody>
          <a:bodyPr>
            <a:normAutofit fontScale="92500"/>
          </a:bodyPr>
          <a:lstStyle/>
          <a:p>
            <a:r>
              <a:rPr lang="en-GB" dirty="0"/>
              <a:t>The primary aspects of the project, including objectives, are clearly stated in a logical progression</a:t>
            </a:r>
          </a:p>
          <a:p>
            <a:r>
              <a:rPr lang="en-GB" dirty="0"/>
              <a:t>Does the background clearly state the </a:t>
            </a:r>
            <a:r>
              <a:rPr lang="en-GB" dirty="0" err="1"/>
              <a:t>biotrade</a:t>
            </a:r>
            <a:r>
              <a:rPr lang="en-GB" dirty="0"/>
              <a:t>/</a:t>
            </a:r>
            <a:r>
              <a:rPr lang="en-GB" dirty="0" err="1"/>
              <a:t>bioprospecting</a:t>
            </a:r>
            <a:r>
              <a:rPr lang="en-GB" dirty="0"/>
              <a:t> problem or question that the study will help to resolve?</a:t>
            </a:r>
          </a:p>
          <a:p>
            <a:r>
              <a:rPr lang="en-GB" dirty="0"/>
              <a:t>Are key background data or issues presented to set the stage for the study?</a:t>
            </a:r>
          </a:p>
          <a:p>
            <a:r>
              <a:rPr lang="en-GB" dirty="0"/>
              <a:t>Are the objective(s) of the study clearly stated?</a:t>
            </a:r>
          </a:p>
          <a:p>
            <a:endParaRPr lang="en-GB" dirty="0"/>
          </a:p>
          <a:p>
            <a:pPr marL="0" indent="0">
              <a:buNone/>
            </a:pPr>
            <a:endParaRPr lang="en-GB" dirty="0"/>
          </a:p>
          <a:p>
            <a:endParaRPr lang="en-GB" i="1" dirty="0"/>
          </a:p>
          <a:p>
            <a:endParaRPr lang="en-Z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6021288"/>
            <a:ext cx="12128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09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2060"/>
          </a:solidFill>
        </p:spPr>
        <p:txBody>
          <a:bodyPr>
            <a:normAutofit/>
          </a:bodyPr>
          <a:lstStyle/>
          <a:p>
            <a:r>
              <a:rPr lang="en-GB" b="1" dirty="0">
                <a:solidFill>
                  <a:schemeClr val="bg1"/>
                </a:solidFill>
              </a:rPr>
              <a:t>2. Methods </a:t>
            </a:r>
            <a:endParaRPr lang="en-ZA" b="1" dirty="0">
              <a:solidFill>
                <a:schemeClr val="bg1"/>
              </a:solidFill>
            </a:endParaRPr>
          </a:p>
        </p:txBody>
      </p:sp>
      <p:sp>
        <p:nvSpPr>
          <p:cNvPr id="3" name="Content Placeholder 2"/>
          <p:cNvSpPr>
            <a:spLocks noGrp="1"/>
          </p:cNvSpPr>
          <p:nvPr>
            <p:ph idx="1"/>
          </p:nvPr>
        </p:nvSpPr>
        <p:spPr/>
        <p:txBody>
          <a:bodyPr>
            <a:normAutofit fontScale="92500"/>
          </a:bodyPr>
          <a:lstStyle/>
          <a:p>
            <a:r>
              <a:rPr lang="en-GB" dirty="0"/>
              <a:t>The materials and methods (what was done/details of the program) are clearly stated. </a:t>
            </a:r>
          </a:p>
          <a:p>
            <a:r>
              <a:rPr lang="en-GB" dirty="0"/>
              <a:t>Do the selected methods correspond with the purpose of the study and the research objective?</a:t>
            </a:r>
          </a:p>
          <a:p>
            <a:r>
              <a:rPr lang="en-GB" dirty="0"/>
              <a:t>Are critical definitions clearly stated, for example, case definitions, main exposure, etc.?</a:t>
            </a:r>
          </a:p>
          <a:p>
            <a:r>
              <a:rPr lang="en-GB" dirty="0"/>
              <a:t>Are the methods in chronological order?</a:t>
            </a:r>
          </a:p>
          <a:p>
            <a:endParaRPr lang="en-GB" dirty="0"/>
          </a:p>
          <a:p>
            <a:pPr marL="0" indent="0">
              <a:buNone/>
            </a:pPr>
            <a:endParaRPr lang="en-GB" dirty="0"/>
          </a:p>
          <a:p>
            <a:endParaRPr lang="en-GB" i="1" dirty="0"/>
          </a:p>
          <a:p>
            <a:endParaRPr lang="en-Z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093296"/>
            <a:ext cx="12128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97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2060"/>
          </a:solidFill>
        </p:spPr>
        <p:txBody>
          <a:bodyPr>
            <a:normAutofit/>
          </a:bodyPr>
          <a:lstStyle/>
          <a:p>
            <a:r>
              <a:rPr lang="en-GB" b="1" dirty="0">
                <a:solidFill>
                  <a:schemeClr val="bg1"/>
                </a:solidFill>
              </a:rPr>
              <a:t>3. Results/conclusion </a:t>
            </a:r>
            <a:endParaRPr lang="en-ZA" b="1"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GB" dirty="0"/>
              <a:t>The usage, outcomes or findings are clearly stated, and any conclusions or claims are warranted. Conclusions are appropriate given the results and limitations of study design and methodologies. </a:t>
            </a:r>
          </a:p>
          <a:p>
            <a:r>
              <a:rPr lang="en-GB" dirty="0"/>
              <a:t>Are the results sufficient and adequately presented and organised to allow the reader to reach a conclusion?</a:t>
            </a:r>
          </a:p>
          <a:p>
            <a:r>
              <a:rPr lang="en-GB" dirty="0"/>
              <a:t>Does the conclusion answer the problem and objectives stated in the background?</a:t>
            </a:r>
          </a:p>
          <a:p>
            <a:r>
              <a:rPr lang="en-GB" dirty="0"/>
              <a:t>Are the findings and their interpretation consistent with existing knowledge in the sector?</a:t>
            </a:r>
          </a:p>
          <a:p>
            <a:endParaRPr lang="en-GB" dirty="0"/>
          </a:p>
          <a:p>
            <a:pPr marL="0" indent="0">
              <a:buNone/>
            </a:pPr>
            <a:endParaRPr lang="en-GB" dirty="0"/>
          </a:p>
          <a:p>
            <a:endParaRPr lang="en-GB" i="1" dirty="0"/>
          </a:p>
          <a:p>
            <a:endParaRPr lang="en-Z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6107955"/>
            <a:ext cx="12128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52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rgbClr val="002060"/>
          </a:solidFill>
        </p:spPr>
        <p:txBody>
          <a:bodyPr>
            <a:normAutofit fontScale="90000"/>
          </a:bodyPr>
          <a:lstStyle/>
          <a:p>
            <a:r>
              <a:rPr lang="en-GB" b="1" dirty="0">
                <a:solidFill>
                  <a:schemeClr val="bg1"/>
                </a:solidFill>
              </a:rPr>
              <a:t>4. </a:t>
            </a:r>
            <a:r>
              <a:rPr lang="en-GB" b="1" dirty="0" err="1">
                <a:solidFill>
                  <a:schemeClr val="bg1"/>
                </a:solidFill>
              </a:rPr>
              <a:t>Bioprospecting</a:t>
            </a:r>
            <a:r>
              <a:rPr lang="en-GB" b="1" dirty="0">
                <a:solidFill>
                  <a:schemeClr val="bg1"/>
                </a:solidFill>
              </a:rPr>
              <a:t>/</a:t>
            </a:r>
            <a:r>
              <a:rPr lang="en-GB" b="1" dirty="0" err="1">
                <a:solidFill>
                  <a:schemeClr val="bg1"/>
                </a:solidFill>
              </a:rPr>
              <a:t>biotrade</a:t>
            </a:r>
            <a:r>
              <a:rPr lang="en-GB" b="1" dirty="0">
                <a:solidFill>
                  <a:schemeClr val="bg1"/>
                </a:solidFill>
              </a:rPr>
              <a:t> significance </a:t>
            </a:r>
            <a:endParaRPr lang="en-ZA" b="1"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a:t>The relevance of the project/research results in relation to the </a:t>
            </a:r>
            <a:r>
              <a:rPr lang="en-GB" dirty="0" err="1"/>
              <a:t>bioprospecting</a:t>
            </a:r>
            <a:r>
              <a:rPr lang="en-GB" dirty="0"/>
              <a:t>/</a:t>
            </a:r>
            <a:r>
              <a:rPr lang="en-GB" dirty="0" err="1"/>
              <a:t>biotrade</a:t>
            </a:r>
            <a:r>
              <a:rPr lang="en-GB" dirty="0"/>
              <a:t> sector</a:t>
            </a:r>
          </a:p>
          <a:p>
            <a:r>
              <a:rPr lang="en-GB" dirty="0"/>
              <a:t>Do the findings solve an immediate problem or build on existing knowledge, not simply repeat what is already known?</a:t>
            </a:r>
          </a:p>
          <a:p>
            <a:r>
              <a:rPr lang="en-GB" dirty="0"/>
              <a:t>Does this study have an obvious application to improving the </a:t>
            </a:r>
            <a:r>
              <a:rPr lang="en-GB" dirty="0" err="1"/>
              <a:t>bioprospecting</a:t>
            </a:r>
            <a:r>
              <a:rPr lang="en-GB" dirty="0"/>
              <a:t>/</a:t>
            </a:r>
            <a:r>
              <a:rPr lang="en-GB" dirty="0" err="1"/>
              <a:t>biotrade</a:t>
            </a:r>
            <a:r>
              <a:rPr lang="en-GB" dirty="0"/>
              <a:t> sector, such conservation &amp; sustainable use, market &amp; finance access, national &amp; international legislation</a:t>
            </a:r>
          </a:p>
          <a:p>
            <a:r>
              <a:rPr lang="en-GB" dirty="0"/>
              <a:t>Is the study sufficiently sound (including clarity and strength of results) to serve as a basis for taking action?</a:t>
            </a:r>
          </a:p>
          <a:p>
            <a:endParaRPr lang="en-GB" dirty="0"/>
          </a:p>
          <a:p>
            <a:pPr marL="0" indent="0">
              <a:buNone/>
            </a:pPr>
            <a:endParaRPr lang="en-GB" dirty="0"/>
          </a:p>
          <a:p>
            <a:endParaRPr lang="en-GB" i="1" dirty="0"/>
          </a:p>
          <a:p>
            <a:endParaRPr lang="en-Z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646" y="6107955"/>
            <a:ext cx="12128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081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809</Words>
  <Application>Microsoft Office PowerPoint</Application>
  <PresentationFormat>On-screen Show (4:3)</PresentationFormat>
  <Paragraphs>90</Paragraphs>
  <Slides>12</Slides>
  <Notes>1</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12</vt:i4>
      </vt:variant>
    </vt:vector>
  </HeadingPairs>
  <TitlesOfParts>
    <vt:vector size="29" baseType="lpstr">
      <vt:lpstr>Arial</vt:lpstr>
      <vt:lpstr>Calibri</vt:lpstr>
      <vt:lpstr>Calibri Light</vt:lpstr>
      <vt:lpstr>Century Gothic</vt:lpstr>
      <vt:lpstr>Courier New</vt:lpstr>
      <vt:lpstr>Wingdings</vt:lpstr>
      <vt:lpstr>Office Theme</vt:lpstr>
      <vt:lpstr>1_Office Theme</vt:lpstr>
      <vt:lpstr>3_Office Theme</vt:lpstr>
      <vt:lpstr>6_Office Theme</vt:lpstr>
      <vt:lpstr>8_Office Theme</vt:lpstr>
      <vt:lpstr>9_Office Theme</vt:lpstr>
      <vt:lpstr>10_Office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Postgraduate students presentations</vt:lpstr>
      <vt:lpstr>Assessment 1. Background of the study </vt:lpstr>
      <vt:lpstr>2. Methods </vt:lpstr>
      <vt:lpstr>3. Results/conclusion </vt:lpstr>
      <vt:lpstr>4. Bioprospecting/biotrade significance </vt:lpstr>
      <vt:lpstr>5. Recommendation </vt:lpstr>
      <vt:lpstr>Students 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Marubini Mutuwa</dc:creator>
  <cp:lastModifiedBy>El Mohamadi, Adrie GIZ ZA</cp:lastModifiedBy>
  <cp:revision>7</cp:revision>
  <dcterms:created xsi:type="dcterms:W3CDTF">2023-09-12T19:06:50Z</dcterms:created>
  <dcterms:modified xsi:type="dcterms:W3CDTF">2023-09-15T06:36:08Z</dcterms:modified>
</cp:coreProperties>
</file>